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03" r:id="rId2"/>
    <p:sldId id="357" r:id="rId3"/>
    <p:sldId id="358" r:id="rId4"/>
    <p:sldId id="359" r:id="rId5"/>
    <p:sldId id="360" r:id="rId6"/>
    <p:sldId id="364" r:id="rId7"/>
    <p:sldId id="361" r:id="rId8"/>
    <p:sldId id="363" r:id="rId9"/>
    <p:sldId id="362" r:id="rId10"/>
    <p:sldId id="296" r:id="rId11"/>
    <p:sldId id="366" r:id="rId12"/>
    <p:sldId id="367" r:id="rId13"/>
    <p:sldId id="368" r:id="rId14"/>
    <p:sldId id="369" r:id="rId15"/>
    <p:sldId id="370"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rajan Pro" pitchFamily="18" charset="0"/>
        <a:ea typeface="+mn-ea"/>
        <a:cs typeface="+mn-cs"/>
      </a:defRPr>
    </a:lvl1pPr>
    <a:lvl2pPr marL="457200" algn="l" rtl="0" fontAlgn="base">
      <a:spcBef>
        <a:spcPct val="0"/>
      </a:spcBef>
      <a:spcAft>
        <a:spcPct val="0"/>
      </a:spcAft>
      <a:defRPr sz="2400" kern="1200">
        <a:solidFill>
          <a:schemeClr val="tx1"/>
        </a:solidFill>
        <a:latin typeface="Trajan Pro" pitchFamily="18" charset="0"/>
        <a:ea typeface="+mn-ea"/>
        <a:cs typeface="+mn-cs"/>
      </a:defRPr>
    </a:lvl2pPr>
    <a:lvl3pPr marL="914400" algn="l" rtl="0" fontAlgn="base">
      <a:spcBef>
        <a:spcPct val="0"/>
      </a:spcBef>
      <a:spcAft>
        <a:spcPct val="0"/>
      </a:spcAft>
      <a:defRPr sz="2400" kern="1200">
        <a:solidFill>
          <a:schemeClr val="tx1"/>
        </a:solidFill>
        <a:latin typeface="Trajan Pro" pitchFamily="18" charset="0"/>
        <a:ea typeface="+mn-ea"/>
        <a:cs typeface="+mn-cs"/>
      </a:defRPr>
    </a:lvl3pPr>
    <a:lvl4pPr marL="1371600" algn="l" rtl="0" fontAlgn="base">
      <a:spcBef>
        <a:spcPct val="0"/>
      </a:spcBef>
      <a:spcAft>
        <a:spcPct val="0"/>
      </a:spcAft>
      <a:defRPr sz="2400" kern="1200">
        <a:solidFill>
          <a:schemeClr val="tx1"/>
        </a:solidFill>
        <a:latin typeface="Trajan Pro" pitchFamily="18" charset="0"/>
        <a:ea typeface="+mn-ea"/>
        <a:cs typeface="+mn-cs"/>
      </a:defRPr>
    </a:lvl4pPr>
    <a:lvl5pPr marL="1828800" algn="l" rtl="0" fontAlgn="base">
      <a:spcBef>
        <a:spcPct val="0"/>
      </a:spcBef>
      <a:spcAft>
        <a:spcPct val="0"/>
      </a:spcAft>
      <a:defRPr sz="2400" kern="1200">
        <a:solidFill>
          <a:schemeClr val="tx1"/>
        </a:solidFill>
        <a:latin typeface="Trajan Pro" pitchFamily="18" charset="0"/>
        <a:ea typeface="+mn-ea"/>
        <a:cs typeface="+mn-cs"/>
      </a:defRPr>
    </a:lvl5pPr>
    <a:lvl6pPr marL="2286000" algn="l" defTabSz="914400" rtl="0" eaLnBrk="1" latinLnBrk="0" hangingPunct="1">
      <a:defRPr sz="2400" kern="1200">
        <a:solidFill>
          <a:schemeClr val="tx1"/>
        </a:solidFill>
        <a:latin typeface="Trajan Pro" pitchFamily="18" charset="0"/>
        <a:ea typeface="+mn-ea"/>
        <a:cs typeface="+mn-cs"/>
      </a:defRPr>
    </a:lvl6pPr>
    <a:lvl7pPr marL="2743200" algn="l" defTabSz="914400" rtl="0" eaLnBrk="1" latinLnBrk="0" hangingPunct="1">
      <a:defRPr sz="2400" kern="1200">
        <a:solidFill>
          <a:schemeClr val="tx1"/>
        </a:solidFill>
        <a:latin typeface="Trajan Pro" pitchFamily="18" charset="0"/>
        <a:ea typeface="+mn-ea"/>
        <a:cs typeface="+mn-cs"/>
      </a:defRPr>
    </a:lvl7pPr>
    <a:lvl8pPr marL="3200400" algn="l" defTabSz="914400" rtl="0" eaLnBrk="1" latinLnBrk="0" hangingPunct="1">
      <a:defRPr sz="2400" kern="1200">
        <a:solidFill>
          <a:schemeClr val="tx1"/>
        </a:solidFill>
        <a:latin typeface="Trajan Pro" pitchFamily="18" charset="0"/>
        <a:ea typeface="+mn-ea"/>
        <a:cs typeface="+mn-cs"/>
      </a:defRPr>
    </a:lvl8pPr>
    <a:lvl9pPr marL="3657600" algn="l" defTabSz="914400" rtl="0" eaLnBrk="1" latinLnBrk="0" hangingPunct="1">
      <a:defRPr sz="2400" kern="1200">
        <a:solidFill>
          <a:schemeClr val="tx1"/>
        </a:solidFill>
        <a:latin typeface="Trajan Pro"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6600"/>
    <a:srgbClr val="666666"/>
    <a:srgbClr val="3366FF"/>
    <a:srgbClr val="FFFF66"/>
    <a:srgbClr val="0000CC"/>
    <a:srgbClr val="FF9933"/>
    <a:srgbClr val="1C1C1C"/>
    <a:srgbClr val="56565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0" autoAdjust="0"/>
    <p:restoredTop sz="67968" autoAdjust="0"/>
  </p:normalViewPr>
  <p:slideViewPr>
    <p:cSldViewPr>
      <p:cViewPr varScale="1">
        <p:scale>
          <a:sx n="90" d="100"/>
          <a:sy n="90" d="100"/>
        </p:scale>
        <p:origin x="-9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1872"/>
  <ax:ocxPr ax:name="_cy" ax:value="11628"/>
  <ax:ocxPr ax:name="FlashVars" ax:value=""/>
  <ax:ocxPr ax:name="Movie" ax:value="camera_simulator.swf"/>
  <ax:ocxPr ax:name="Src" ax:value="camera_simulator.swf"/>
  <ax:ocxPr ax:name="WMode" ax:value="Window"/>
  <ax:ocxPr ax:name="Play" ax:value="0"/>
  <ax:ocxPr ax:name="Loop" ax:value="0"/>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7C39E686-6868-48C9-8ED7-A50E39F34BC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70D4810E-5B67-4C1E-BCB0-4E165E8272A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39075F1-5C4D-42C0-AB1D-A489352C3C18}" type="slidenum">
              <a:rPr lang="en-US" smtClean="0"/>
              <a:pPr/>
              <a:t>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92690FF-A9D6-4ED2-9CC3-79439B2E7868}" type="slidenum">
              <a:rPr lang="en-US" smtClean="0"/>
              <a:pPr/>
              <a:t>10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err="1" smtClean="0"/>
              <a:t>Alle</a:t>
            </a:r>
            <a:r>
              <a:rPr lang="en-US" baseline="0" dirty="0" smtClean="0"/>
              <a:t> </a:t>
            </a:r>
            <a:r>
              <a:rPr lang="en-US" baseline="0" dirty="0" err="1" smtClean="0"/>
              <a:t>zojuist</a:t>
            </a:r>
            <a:r>
              <a:rPr lang="en-US" baseline="0" dirty="0" smtClean="0"/>
              <a:t> </a:t>
            </a:r>
            <a:r>
              <a:rPr lang="en-US" baseline="0" dirty="0" err="1" smtClean="0"/>
              <a:t>besproken</a:t>
            </a:r>
            <a:r>
              <a:rPr lang="en-US" baseline="0" dirty="0" smtClean="0"/>
              <a:t> </a:t>
            </a:r>
            <a:r>
              <a:rPr lang="en-US" baseline="0" dirty="0" err="1" smtClean="0"/>
              <a:t>instellingen</a:t>
            </a:r>
            <a:r>
              <a:rPr lang="en-US" baseline="0" dirty="0" smtClean="0"/>
              <a:t> </a:t>
            </a:r>
            <a:r>
              <a:rPr lang="en-US" baseline="0" dirty="0" err="1" smtClean="0"/>
              <a:t>als</a:t>
            </a:r>
            <a:r>
              <a:rPr lang="en-US" baseline="0" dirty="0" smtClean="0"/>
              <a:t> </a:t>
            </a:r>
            <a:r>
              <a:rPr lang="en-US" baseline="0" dirty="0" err="1" smtClean="0"/>
              <a:t>Diafragma</a:t>
            </a:r>
            <a:r>
              <a:rPr lang="en-US" baseline="0" dirty="0" smtClean="0"/>
              <a:t>, </a:t>
            </a:r>
            <a:r>
              <a:rPr lang="en-US" baseline="0" dirty="0" err="1" smtClean="0"/>
              <a:t>Sluitertijd</a:t>
            </a:r>
            <a:r>
              <a:rPr lang="en-US" baseline="0" dirty="0" smtClean="0"/>
              <a:t> en ISO </a:t>
            </a:r>
            <a:r>
              <a:rPr lang="en-US" baseline="0" dirty="0" err="1" smtClean="0"/>
              <a:t>hangen</a:t>
            </a:r>
            <a:r>
              <a:rPr lang="en-US" baseline="0" dirty="0" smtClean="0"/>
              <a:t> met </a:t>
            </a:r>
            <a:r>
              <a:rPr lang="en-US" baseline="0" dirty="0" err="1" smtClean="0"/>
              <a:t>elkaar</a:t>
            </a:r>
            <a:r>
              <a:rPr lang="en-US" baseline="0" dirty="0" smtClean="0"/>
              <a:t> </a:t>
            </a:r>
            <a:r>
              <a:rPr lang="en-US" baseline="0" dirty="0" err="1" smtClean="0"/>
              <a:t>samen</a:t>
            </a:r>
            <a:r>
              <a:rPr lang="en-US" baseline="0" dirty="0" smtClean="0"/>
              <a:t>. </a:t>
            </a:r>
            <a:r>
              <a:rPr lang="en-US" baseline="0" dirty="0" err="1" smtClean="0"/>
              <a:t>Elke</a:t>
            </a:r>
            <a:r>
              <a:rPr lang="en-US" baseline="0" dirty="0" smtClean="0"/>
              <a:t> </a:t>
            </a:r>
            <a:r>
              <a:rPr lang="en-US" baseline="0" dirty="0" err="1" smtClean="0"/>
              <a:t>wijziging</a:t>
            </a:r>
            <a:r>
              <a:rPr lang="en-US" baseline="0" dirty="0" smtClean="0"/>
              <a:t> </a:t>
            </a:r>
            <a:r>
              <a:rPr lang="en-US" baseline="0" dirty="0" err="1" smtClean="0"/>
              <a:t>aan</a:t>
            </a:r>
            <a:r>
              <a:rPr lang="en-US" baseline="0" dirty="0" smtClean="0"/>
              <a:t> </a:t>
            </a:r>
            <a:r>
              <a:rPr lang="en-US" baseline="0" dirty="0" err="1" smtClean="0"/>
              <a:t>een</a:t>
            </a:r>
            <a:r>
              <a:rPr lang="en-US" baseline="0" dirty="0" smtClean="0"/>
              <a:t> van de </a:t>
            </a:r>
            <a:r>
              <a:rPr lang="en-US" baseline="0" dirty="0" err="1" smtClean="0"/>
              <a:t>instellingen</a:t>
            </a:r>
            <a:r>
              <a:rPr lang="en-US" baseline="0" dirty="0" smtClean="0"/>
              <a:t> </a:t>
            </a:r>
            <a:r>
              <a:rPr lang="en-US" baseline="0" dirty="0" err="1" smtClean="0"/>
              <a:t>betekent</a:t>
            </a:r>
            <a:r>
              <a:rPr lang="en-US" baseline="0" dirty="0" smtClean="0"/>
              <a:t> </a:t>
            </a:r>
            <a:r>
              <a:rPr lang="en-US" baseline="0" dirty="0" err="1" smtClean="0"/>
              <a:t>een</a:t>
            </a:r>
            <a:r>
              <a:rPr lang="en-US" baseline="0" dirty="0" smtClean="0"/>
              <a:t> </a:t>
            </a:r>
            <a:r>
              <a:rPr lang="en-US" baseline="0" dirty="0" err="1" smtClean="0"/>
              <a:t>halvering</a:t>
            </a:r>
            <a:r>
              <a:rPr lang="en-US" baseline="0" dirty="0" smtClean="0"/>
              <a:t> of </a:t>
            </a:r>
            <a:r>
              <a:rPr lang="en-US" baseline="0" dirty="0" err="1" smtClean="0"/>
              <a:t>verdubbeling</a:t>
            </a:r>
            <a:r>
              <a:rPr lang="en-US" baseline="0" dirty="0" smtClean="0"/>
              <a:t> van de </a:t>
            </a:r>
            <a:r>
              <a:rPr lang="en-US" baseline="0" dirty="0" err="1" smtClean="0"/>
              <a:t>hoeveelheid</a:t>
            </a:r>
            <a:r>
              <a:rPr lang="en-US" baseline="0" dirty="0" smtClean="0"/>
              <a:t> </a:t>
            </a:r>
            <a:r>
              <a:rPr lang="en-US" baseline="0" dirty="0" err="1" smtClean="0"/>
              <a:t>licht</a:t>
            </a:r>
            <a:r>
              <a:rPr lang="en-US" baseline="0" dirty="0" smtClean="0"/>
              <a:t> op de sensor. </a:t>
            </a:r>
          </a:p>
          <a:p>
            <a:r>
              <a:rPr lang="en-US" baseline="0" dirty="0" smtClean="0"/>
              <a:t>De </a:t>
            </a:r>
            <a:r>
              <a:rPr lang="en-US" baseline="0" dirty="0" err="1" smtClean="0"/>
              <a:t>verdubbeling</a:t>
            </a:r>
            <a:r>
              <a:rPr lang="en-US" baseline="0" dirty="0" smtClean="0"/>
              <a:t> of </a:t>
            </a:r>
            <a:r>
              <a:rPr lang="en-US" baseline="0" dirty="0" err="1" smtClean="0"/>
              <a:t>halvering</a:t>
            </a:r>
            <a:r>
              <a:rPr lang="en-US" baseline="0" dirty="0" smtClean="0"/>
              <a:t> </a:t>
            </a:r>
            <a:r>
              <a:rPr lang="en-US" baseline="0" dirty="0" err="1" smtClean="0"/>
              <a:t>wordt</a:t>
            </a:r>
            <a:r>
              <a:rPr lang="en-US" baseline="0" dirty="0" smtClean="0"/>
              <a:t> </a:t>
            </a:r>
            <a:r>
              <a:rPr lang="en-US" baseline="0" dirty="0" err="1" smtClean="0"/>
              <a:t>aangegeven</a:t>
            </a:r>
            <a:r>
              <a:rPr lang="en-US" baseline="0" dirty="0" smtClean="0"/>
              <a:t> in Stops of Exposure Values (EV)</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b="1" kern="1200" dirty="0" smtClean="0">
              <a:solidFill>
                <a:srgbClr val="CC6600"/>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b="1" kern="1200" dirty="0" err="1" smtClean="0">
                <a:solidFill>
                  <a:srgbClr val="CC6600"/>
                </a:solidFill>
                <a:latin typeface="Times New Roman" pitchFamily="18" charset="0"/>
                <a:ea typeface="+mn-ea"/>
                <a:cs typeface="+mn-cs"/>
              </a:rPr>
              <a:t>Diafragma’s</a:t>
            </a:r>
            <a:r>
              <a:rPr lang="en-US" sz="800" b="1" kern="1200" dirty="0" smtClean="0">
                <a:solidFill>
                  <a:srgbClr val="CC6600"/>
                </a:solidFill>
                <a:latin typeface="Times New Roman" pitchFamily="18" charset="0"/>
                <a:ea typeface="+mn-ea"/>
                <a:cs typeface="+mn-cs"/>
              </a:rPr>
              <a:t> (f-</a:t>
            </a:r>
            <a:r>
              <a:rPr lang="en-US" sz="800" b="1" kern="1200" dirty="0" err="1" smtClean="0">
                <a:solidFill>
                  <a:srgbClr val="CC6600"/>
                </a:solidFill>
                <a:latin typeface="Times New Roman" pitchFamily="18" charset="0"/>
                <a:ea typeface="+mn-ea"/>
                <a:cs typeface="+mn-cs"/>
              </a:rPr>
              <a:t>waarden</a:t>
            </a:r>
            <a:r>
              <a:rPr lang="en-US" sz="800" b="1" kern="1200" dirty="0" smtClean="0">
                <a:solidFill>
                  <a:srgbClr val="CC6600"/>
                </a:solidFill>
                <a:latin typeface="Times New Roman" pitchFamily="18" charset="0"/>
                <a:ea typeface="+mn-ea"/>
                <a:cs typeface="+mn-cs"/>
              </a:rPr>
              <a:t>):</a:t>
            </a:r>
            <a:br>
              <a:rPr lang="en-US" sz="800" b="1" kern="1200" dirty="0" smtClean="0">
                <a:solidFill>
                  <a:srgbClr val="CC6600"/>
                </a:solidFill>
                <a:latin typeface="Times New Roman" pitchFamily="18" charset="0"/>
                <a:ea typeface="+mn-ea"/>
                <a:cs typeface="+mn-cs"/>
              </a:rPr>
            </a:br>
            <a:r>
              <a:rPr lang="en-US" sz="800" b="1" kern="1200" dirty="0" smtClean="0">
                <a:solidFill>
                  <a:srgbClr val="CC6600"/>
                </a:solidFill>
                <a:latin typeface="Times New Roman" pitchFamily="18" charset="0"/>
                <a:ea typeface="+mn-ea"/>
                <a:cs typeface="+mn-cs"/>
              </a:rPr>
              <a:t> </a:t>
            </a:r>
            <a:r>
              <a:rPr lang="en-US" sz="800" kern="1200" dirty="0" smtClean="0">
                <a:solidFill>
                  <a:srgbClr val="CC6600"/>
                </a:solidFill>
                <a:latin typeface="Times New Roman" pitchFamily="18" charset="0"/>
                <a:ea typeface="+mn-ea"/>
                <a:cs typeface="+mn-cs"/>
              </a:rPr>
              <a:t>f/1 | f/1.4 | f/2 | f/2.8 | f/4 | f/5.6 | f/8 | f/11 | f/16 | f/22 | f/32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rgbClr val="CC6600"/>
                </a:solidFill>
                <a:latin typeface="Times New Roman" pitchFamily="18" charset="0"/>
                <a:ea typeface="+mn-ea"/>
                <a:cs typeface="+mn-cs"/>
              </a:rPr>
              <a:t>ISO: </a:t>
            </a:r>
            <a:br>
              <a:rPr lang="en-US" sz="1200" b="1" kern="1200" dirty="0" smtClean="0">
                <a:solidFill>
                  <a:srgbClr val="CC6600"/>
                </a:solidFill>
                <a:latin typeface="Times New Roman" pitchFamily="18" charset="0"/>
                <a:ea typeface="+mn-ea"/>
                <a:cs typeface="+mn-cs"/>
              </a:rPr>
            </a:br>
            <a:r>
              <a:rPr lang="en-US" sz="1200" kern="1200" dirty="0" smtClean="0">
                <a:solidFill>
                  <a:srgbClr val="CC6600"/>
                </a:solidFill>
                <a:latin typeface="Times New Roman" pitchFamily="18" charset="0"/>
                <a:ea typeface="+mn-ea"/>
                <a:cs typeface="+mn-cs"/>
              </a:rPr>
              <a:t>100 200 400 800 1600 3200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rgbClr val="CC6600"/>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err="1" smtClean="0">
                <a:solidFill>
                  <a:srgbClr val="CC6600"/>
                </a:solidFill>
                <a:latin typeface="Helonia" pitchFamily="2" charset="0"/>
              </a:rPr>
              <a:t>Sluitertijden</a:t>
            </a:r>
            <a:r>
              <a:rPr lang="en-US" b="1" dirty="0" smtClean="0">
                <a:solidFill>
                  <a:srgbClr val="CC6600"/>
                </a:solidFill>
                <a:latin typeface="Helonia" pitchFamily="2" charset="0"/>
              </a:rPr>
              <a:t> (</a:t>
            </a:r>
            <a:r>
              <a:rPr lang="en-US" b="1" dirty="0" err="1" smtClean="0">
                <a:solidFill>
                  <a:srgbClr val="CC6600"/>
                </a:solidFill>
                <a:latin typeface="Helonia" pitchFamily="2" charset="0"/>
              </a:rPr>
              <a:t>seconden</a:t>
            </a:r>
            <a:r>
              <a:rPr lang="en-US" b="1" dirty="0" smtClean="0">
                <a:solidFill>
                  <a:srgbClr val="CC6600"/>
                </a:solidFill>
                <a:latin typeface="Helonia" pitchFamily="2" charset="0"/>
              </a:rPr>
              <a:t>):</a:t>
            </a:r>
            <a:br>
              <a:rPr lang="en-US" b="1" dirty="0" smtClean="0">
                <a:solidFill>
                  <a:srgbClr val="CC6600"/>
                </a:solidFill>
                <a:latin typeface="Helonia" pitchFamily="2" charset="0"/>
              </a:rPr>
            </a:br>
            <a:r>
              <a:rPr lang="en-US" b="0" dirty="0" smtClean="0">
                <a:solidFill>
                  <a:srgbClr val="CC6600"/>
                </a:solidFill>
                <a:latin typeface="Helonia" pitchFamily="2" charset="0"/>
              </a:rPr>
              <a:t> 1/1000 1/500 1/250 1/125 1/60 1/30 1/15 1/8 1/4 1/2 1 ….</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92690FF-A9D6-4ED2-9CC3-79439B2E7868}" type="slidenum">
              <a:rPr lang="en-US" smtClean="0"/>
              <a:pPr/>
              <a:t>11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92690FF-A9D6-4ED2-9CC3-79439B2E7868}" type="slidenum">
              <a:rPr lang="en-US" smtClean="0"/>
              <a:pPr/>
              <a:t>12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92690FF-A9D6-4ED2-9CC3-79439B2E7868}" type="slidenum">
              <a:rPr lang="en-US" smtClean="0"/>
              <a:pPr/>
              <a:t>13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92690FF-A9D6-4ED2-9CC3-79439B2E7868}" type="slidenum">
              <a:rPr lang="en-US" smtClean="0"/>
              <a:pPr/>
              <a:t>14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92690FF-A9D6-4ED2-9CC3-79439B2E7868}" type="slidenum">
              <a:rPr lang="en-US" smtClean="0"/>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D5E04A8-8710-4B74-9DD6-7BEE6BAFC262}" type="slidenum">
              <a:rPr lang="en-US" smtClean="0"/>
              <a:pPr/>
              <a:t>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D5E04A8-8710-4B74-9DD6-7BEE6BAFC262}" type="slidenum">
              <a:rPr lang="en-US" smtClean="0"/>
              <a:pPr/>
              <a:t>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nl-NL" sz="1000" dirty="0" smtClean="0"/>
              <a:t>Een </a:t>
            </a:r>
            <a:r>
              <a:rPr lang="nl-NL" sz="1000" b="1" dirty="0" smtClean="0"/>
              <a:t>camera </a:t>
            </a:r>
            <a:r>
              <a:rPr lang="nl-NL" sz="1000" b="1" dirty="0" err="1" smtClean="0"/>
              <a:t>obscura</a:t>
            </a:r>
            <a:r>
              <a:rPr lang="nl-NL" sz="1000" dirty="0" smtClean="0"/>
              <a:t> (Latijn voor </a:t>
            </a:r>
            <a:r>
              <a:rPr lang="nl-NL" sz="1000" i="1" dirty="0" smtClean="0"/>
              <a:t>donkere kamer</a:t>
            </a:r>
            <a:r>
              <a:rPr lang="nl-NL" sz="1000" dirty="0" smtClean="0"/>
              <a:t>) is een verduisterde ruimte waarbij in een van de wanden een klein gaatje is aangebracht, later ook wel een lens. Het hierdoor invallende licht werpt een afbeelding van de buitenwereld op de tegenoverliggende wand. Net zoals bij afbeelding door een lens het geval is, wordt de buitenwereld op zijn kop afgebeeld. Als de achterwand van de camera </a:t>
            </a:r>
            <a:r>
              <a:rPr lang="nl-NL" sz="1000" dirty="0" err="1" smtClean="0"/>
              <a:t>obscura</a:t>
            </a:r>
            <a:r>
              <a:rPr lang="nl-NL" sz="1000" dirty="0" smtClean="0"/>
              <a:t> doorzichtig wordt gemaakt (bijvoorbeeld met matglas) is de afbeelding van buitenaf te zien.</a:t>
            </a:r>
          </a:p>
          <a:p>
            <a:r>
              <a:rPr lang="nl-NL" sz="1000" dirty="0" smtClean="0"/>
              <a:t>Een bijzonder aspect van de camera </a:t>
            </a:r>
            <a:r>
              <a:rPr lang="nl-NL" sz="1000" dirty="0" err="1" smtClean="0"/>
              <a:t>obscura</a:t>
            </a:r>
            <a:r>
              <a:rPr lang="nl-NL" sz="1000" dirty="0" smtClean="0"/>
              <a:t> is dat de </a:t>
            </a:r>
            <a:r>
              <a:rPr lang="nl-NL" sz="1000" dirty="0" smtClean="0">
                <a:solidFill>
                  <a:schemeClr val="tx1"/>
                </a:solidFill>
              </a:rPr>
              <a:t>opnamen een </a:t>
            </a:r>
            <a:r>
              <a:rPr lang="nl-NL" sz="1000" u="none" dirty="0" smtClean="0">
                <a:solidFill>
                  <a:schemeClr val="tx1"/>
                </a:solidFill>
              </a:rPr>
              <a:t>oneindige scherptediepte </a:t>
            </a:r>
            <a:r>
              <a:rPr lang="nl-NL" sz="1000" dirty="0" smtClean="0">
                <a:solidFill>
                  <a:schemeClr val="tx1"/>
                </a:solidFill>
              </a:rPr>
              <a:t>hebben</a:t>
            </a:r>
            <a:r>
              <a:rPr lang="nl-NL" sz="1000" dirty="0" smtClean="0"/>
              <a:t>, tenminste de versies zonder lens.</a:t>
            </a:r>
            <a:endParaRPr lang="nl-NL"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D5E04A8-8710-4B74-9DD6-7BEE6BAFC262}" type="slidenum">
              <a:rPr lang="en-US" smtClean="0"/>
              <a:pPr/>
              <a:t>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z="1000" dirty="0" smtClean="0"/>
              <a:t>Het </a:t>
            </a:r>
            <a:r>
              <a:rPr lang="en-US" sz="1000" dirty="0" err="1" smtClean="0"/>
              <a:t>doel</a:t>
            </a:r>
            <a:r>
              <a:rPr lang="en-US" sz="1000" dirty="0" smtClean="0"/>
              <a:t> van </a:t>
            </a:r>
            <a:r>
              <a:rPr lang="en-US" sz="1000" dirty="0" err="1" smtClean="0"/>
              <a:t>een</a:t>
            </a:r>
            <a:r>
              <a:rPr lang="en-US" sz="1000" dirty="0" smtClean="0"/>
              <a:t> lens</a:t>
            </a:r>
            <a:r>
              <a:rPr lang="en-US" sz="1000" baseline="0" dirty="0" smtClean="0"/>
              <a:t> is </a:t>
            </a:r>
            <a:r>
              <a:rPr lang="en-US" sz="1000" baseline="0" dirty="0" err="1" smtClean="0"/>
              <a:t>om</a:t>
            </a:r>
            <a:r>
              <a:rPr lang="en-US" sz="1000" baseline="0" dirty="0" smtClean="0"/>
              <a:t> </a:t>
            </a:r>
            <a:r>
              <a:rPr lang="en-US" sz="1000" baseline="0" dirty="0" err="1" smtClean="0"/>
              <a:t>alle</a:t>
            </a:r>
            <a:r>
              <a:rPr lang="en-US" sz="1000" baseline="0" dirty="0" smtClean="0"/>
              <a:t> </a:t>
            </a:r>
            <a:r>
              <a:rPr lang="en-US" sz="1000" baseline="0" dirty="0" err="1" smtClean="0"/>
              <a:t>stralen</a:t>
            </a:r>
            <a:r>
              <a:rPr lang="en-US" sz="1000" baseline="0" dirty="0" smtClean="0"/>
              <a:t> die </a:t>
            </a:r>
            <a:r>
              <a:rPr lang="en-US" sz="1000" baseline="0" dirty="0" err="1" smtClean="0"/>
              <a:t>vanaf</a:t>
            </a:r>
            <a:r>
              <a:rPr lang="en-US" sz="1000" baseline="0" dirty="0" smtClean="0"/>
              <a:t> het </a:t>
            </a:r>
            <a:r>
              <a:rPr lang="en-US" sz="1000" baseline="0" dirty="0" err="1" smtClean="0"/>
              <a:t>onderwerp</a:t>
            </a:r>
            <a:r>
              <a:rPr lang="en-US" sz="1000" baseline="0" dirty="0" smtClean="0"/>
              <a:t> </a:t>
            </a:r>
            <a:r>
              <a:rPr lang="en-US" sz="1000" baseline="0" dirty="0" err="1" smtClean="0"/>
              <a:t>komen</a:t>
            </a:r>
            <a:r>
              <a:rPr lang="en-US" sz="1000" baseline="0" dirty="0" smtClean="0"/>
              <a:t> op het </a:t>
            </a:r>
            <a:r>
              <a:rPr lang="en-US" sz="1000" baseline="0" dirty="0" err="1" smtClean="0"/>
              <a:t>focusvlak</a:t>
            </a:r>
            <a:r>
              <a:rPr lang="en-US" sz="1000" baseline="0" dirty="0" smtClean="0"/>
              <a:t> </a:t>
            </a:r>
            <a:r>
              <a:rPr lang="en-US" sz="1000" baseline="0" dirty="0" err="1" smtClean="0"/>
              <a:t>te</a:t>
            </a:r>
            <a:r>
              <a:rPr lang="en-US" sz="1000" baseline="0" dirty="0" smtClean="0"/>
              <a:t> </a:t>
            </a:r>
            <a:r>
              <a:rPr lang="en-US" sz="1000" baseline="0" dirty="0" err="1" smtClean="0"/>
              <a:t>convergeren</a:t>
            </a:r>
            <a:r>
              <a:rPr lang="en-US" sz="1000" baseline="0" dirty="0" smtClean="0"/>
              <a:t> </a:t>
            </a:r>
            <a:r>
              <a:rPr lang="en-US" sz="1000" baseline="0" dirty="0" err="1" smtClean="0"/>
              <a:t>naar</a:t>
            </a:r>
            <a:r>
              <a:rPr lang="en-US" sz="1000" baseline="0" dirty="0" smtClean="0"/>
              <a:t> </a:t>
            </a:r>
            <a:r>
              <a:rPr lang="en-US" sz="1000" baseline="0" dirty="0" err="1" smtClean="0"/>
              <a:t>één</a:t>
            </a:r>
            <a:r>
              <a:rPr lang="en-US" sz="1000" baseline="0" dirty="0" smtClean="0"/>
              <a:t> punt op de sensor</a:t>
            </a:r>
          </a:p>
          <a:p>
            <a:r>
              <a:rPr lang="en-US" sz="1000" dirty="0" err="1" smtClean="0"/>
              <a:t>Als</a:t>
            </a:r>
            <a:r>
              <a:rPr lang="en-US" sz="1000" dirty="0" smtClean="0"/>
              <a:t> het </a:t>
            </a:r>
            <a:r>
              <a:rPr lang="en-US" sz="1000" dirty="0" err="1" smtClean="0"/>
              <a:t>onderwerp</a:t>
            </a:r>
            <a:r>
              <a:rPr lang="en-US" sz="1000" dirty="0" smtClean="0"/>
              <a:t> </a:t>
            </a:r>
            <a:r>
              <a:rPr lang="en-US" sz="1000" dirty="0" err="1" smtClean="0"/>
              <a:t>zich</a:t>
            </a:r>
            <a:r>
              <a:rPr lang="en-US" sz="1000" dirty="0" smtClean="0"/>
              <a:t> van</a:t>
            </a:r>
            <a:r>
              <a:rPr lang="en-US" sz="1000" baseline="0" dirty="0" smtClean="0"/>
              <a:t> het </a:t>
            </a:r>
            <a:r>
              <a:rPr lang="en-US" sz="1000" baseline="0" dirty="0" err="1" smtClean="0"/>
              <a:t>focusvlak</a:t>
            </a:r>
            <a:r>
              <a:rPr lang="en-US" sz="1000" baseline="0" dirty="0" smtClean="0"/>
              <a:t> </a:t>
            </a:r>
            <a:r>
              <a:rPr lang="en-US" sz="1000" baseline="0" dirty="0" err="1" smtClean="0"/>
              <a:t>verwijderd</a:t>
            </a:r>
            <a:r>
              <a:rPr lang="en-US" sz="1000" baseline="0" dirty="0" smtClean="0"/>
              <a:t> </a:t>
            </a:r>
            <a:r>
              <a:rPr lang="en-US" sz="1000" baseline="0" dirty="0" err="1" smtClean="0"/>
              <a:t>convergeren</a:t>
            </a:r>
            <a:r>
              <a:rPr lang="en-US" sz="1000" baseline="0" dirty="0" smtClean="0"/>
              <a:t> de </a:t>
            </a:r>
            <a:r>
              <a:rPr lang="en-US" sz="1000" baseline="0" dirty="0" err="1" smtClean="0"/>
              <a:t>stralen</a:t>
            </a:r>
            <a:r>
              <a:rPr lang="en-US" sz="1000" baseline="0" dirty="0" smtClean="0"/>
              <a:t> </a:t>
            </a:r>
            <a:r>
              <a:rPr lang="en-US" sz="1000" baseline="0" dirty="0" err="1" smtClean="0"/>
              <a:t>niet</a:t>
            </a:r>
            <a:r>
              <a:rPr lang="en-US" sz="1000" baseline="0" dirty="0" smtClean="0"/>
              <a:t> </a:t>
            </a:r>
            <a:r>
              <a:rPr lang="en-US" sz="1000" baseline="0" dirty="0" err="1" smtClean="0"/>
              <a:t>meer</a:t>
            </a:r>
            <a:r>
              <a:rPr lang="en-US" sz="1000" baseline="0" dirty="0" smtClean="0"/>
              <a:t> tot 1 punt </a:t>
            </a:r>
            <a:r>
              <a:rPr lang="en-US" sz="1000" baseline="0" dirty="0" err="1" smtClean="0"/>
              <a:t>maar</a:t>
            </a:r>
            <a:r>
              <a:rPr lang="en-US" sz="1000" baseline="0" dirty="0" smtClean="0"/>
              <a:t> </a:t>
            </a:r>
            <a:r>
              <a:rPr lang="en-US" sz="1000" baseline="0" dirty="0" err="1" smtClean="0"/>
              <a:t>vormen</a:t>
            </a:r>
            <a:r>
              <a:rPr lang="en-US" sz="1000" baseline="0" dirty="0" smtClean="0"/>
              <a:t> </a:t>
            </a:r>
            <a:r>
              <a:rPr lang="en-US" sz="1000" baseline="0" dirty="0" err="1" smtClean="0"/>
              <a:t>een</a:t>
            </a:r>
            <a:r>
              <a:rPr lang="en-US" sz="1000" baseline="0" dirty="0" smtClean="0"/>
              <a:t> </a:t>
            </a:r>
            <a:r>
              <a:rPr lang="en-US" sz="1000" baseline="0" dirty="0" err="1" smtClean="0"/>
              <a:t>wazige</a:t>
            </a:r>
            <a:r>
              <a:rPr lang="en-US" sz="1000" baseline="0" dirty="0" smtClean="0"/>
              <a:t> </a:t>
            </a:r>
            <a:r>
              <a:rPr lang="en-US" sz="1000" baseline="0" dirty="0" err="1" smtClean="0"/>
              <a:t>vlek</a:t>
            </a:r>
            <a:endParaRPr lang="en-US" sz="1000" dirty="0" smtClean="0"/>
          </a:p>
          <a:p>
            <a:endParaRPr lang="en-US" sz="1000" dirty="0" smtClean="0"/>
          </a:p>
          <a:p>
            <a:r>
              <a:rPr lang="en-US" sz="1000" dirty="0" err="1" smtClean="0"/>
              <a:t>Deze</a:t>
            </a:r>
            <a:r>
              <a:rPr lang="en-US" sz="1000" baseline="0" dirty="0" smtClean="0"/>
              <a:t> </a:t>
            </a:r>
            <a:r>
              <a:rPr lang="en-US" sz="1000" baseline="0" dirty="0" err="1" smtClean="0"/>
              <a:t>vlek</a:t>
            </a:r>
            <a:r>
              <a:rPr lang="en-US" sz="1000" baseline="0" dirty="0" smtClean="0"/>
              <a:t> </a:t>
            </a:r>
            <a:r>
              <a:rPr lang="en-US" sz="1000" baseline="0" dirty="0" err="1" smtClean="0"/>
              <a:t>wordt</a:t>
            </a:r>
            <a:r>
              <a:rPr lang="en-US" sz="1000" baseline="0" dirty="0" smtClean="0"/>
              <a:t> </a:t>
            </a:r>
            <a:r>
              <a:rPr lang="en-US" sz="1000" baseline="0" dirty="0" err="1" smtClean="0"/>
              <a:t>groter</a:t>
            </a:r>
            <a:r>
              <a:rPr lang="en-US" sz="1000" baseline="0" dirty="0" smtClean="0"/>
              <a:t> </a:t>
            </a:r>
            <a:r>
              <a:rPr lang="en-US" sz="1000" baseline="0" dirty="0" err="1" smtClean="0"/>
              <a:t>naarmate</a:t>
            </a:r>
            <a:r>
              <a:rPr lang="en-US" sz="1000" baseline="0" dirty="0" smtClean="0"/>
              <a:t> het </a:t>
            </a:r>
            <a:r>
              <a:rPr lang="en-US" sz="1000" baseline="0" dirty="0" err="1" smtClean="0"/>
              <a:t>onderwerp</a:t>
            </a:r>
            <a:r>
              <a:rPr lang="en-US" sz="1000" baseline="0" dirty="0" smtClean="0"/>
              <a:t> </a:t>
            </a:r>
            <a:r>
              <a:rPr lang="en-US" sz="1000" baseline="0" dirty="0" err="1" smtClean="0"/>
              <a:t>zich</a:t>
            </a:r>
            <a:r>
              <a:rPr lang="en-US" sz="1000" baseline="0" dirty="0" smtClean="0"/>
              <a:t> </a:t>
            </a:r>
            <a:r>
              <a:rPr lang="en-US" sz="1000" baseline="0" dirty="0" err="1" smtClean="0"/>
              <a:t>verder</a:t>
            </a:r>
            <a:r>
              <a:rPr lang="en-US" sz="1000" baseline="0" dirty="0" smtClean="0"/>
              <a:t> van het </a:t>
            </a:r>
            <a:r>
              <a:rPr lang="en-US" sz="1000" baseline="0" dirty="0" err="1" smtClean="0"/>
              <a:t>focusvlak</a:t>
            </a:r>
            <a:r>
              <a:rPr lang="en-US" sz="1000" baseline="0" dirty="0" smtClean="0"/>
              <a:t> </a:t>
            </a:r>
            <a:r>
              <a:rPr lang="en-US" sz="1000" baseline="0" dirty="0" err="1" smtClean="0"/>
              <a:t>verwijderd</a:t>
            </a:r>
            <a:r>
              <a:rPr lang="en-US" sz="1000" baseline="0" dirty="0" smtClean="0"/>
              <a:t>. </a:t>
            </a:r>
            <a:endParaRPr lang="en-US" sz="1000" dirty="0" smtClean="0"/>
          </a:p>
          <a:p>
            <a:endParaRPr lang="en-US" sz="1000" dirty="0" smtClean="0"/>
          </a:p>
          <a:p>
            <a:r>
              <a:rPr lang="en-US" sz="1000" dirty="0" smtClean="0"/>
              <a:t>De </a:t>
            </a:r>
            <a:r>
              <a:rPr lang="en-US" sz="1000" dirty="0" err="1" smtClean="0"/>
              <a:t>grootte</a:t>
            </a:r>
            <a:r>
              <a:rPr lang="en-US" sz="1000" dirty="0" smtClean="0"/>
              <a:t> van </a:t>
            </a:r>
            <a:r>
              <a:rPr lang="en-US" sz="1000" dirty="0" err="1" smtClean="0"/>
              <a:t>deze</a:t>
            </a:r>
            <a:r>
              <a:rPr lang="en-US" sz="1000" baseline="0" dirty="0" smtClean="0"/>
              <a:t> </a:t>
            </a:r>
            <a:r>
              <a:rPr lang="en-US" sz="1000" baseline="0" dirty="0" err="1" smtClean="0"/>
              <a:t>wazige</a:t>
            </a:r>
            <a:r>
              <a:rPr lang="en-US" sz="1000" baseline="0" dirty="0" smtClean="0"/>
              <a:t> </a:t>
            </a:r>
            <a:r>
              <a:rPr lang="en-US" sz="1000" baseline="0" dirty="0" err="1" smtClean="0"/>
              <a:t>vlek</a:t>
            </a:r>
            <a:r>
              <a:rPr lang="en-US" sz="1000" baseline="0" dirty="0" smtClean="0"/>
              <a:t> </a:t>
            </a:r>
            <a:r>
              <a:rPr lang="en-US" sz="1000" baseline="0" dirty="0" err="1" smtClean="0"/>
              <a:t>wordt</a:t>
            </a:r>
            <a:r>
              <a:rPr lang="en-US" sz="1000" baseline="0" dirty="0" smtClean="0"/>
              <a:t> de ‘circle of confusion’ </a:t>
            </a:r>
            <a:r>
              <a:rPr lang="en-US" sz="1000" baseline="0" dirty="0" err="1" smtClean="0"/>
              <a:t>genoemd</a:t>
            </a:r>
            <a:r>
              <a:rPr lang="en-US" sz="1000" baseline="0" dirty="0"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D5E04A8-8710-4B74-9DD6-7BEE6BAFC262}" type="slidenum">
              <a:rPr lang="en-US" smtClean="0"/>
              <a:pPr/>
              <a:t>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z="1000" baseline="0" dirty="0" err="1" smtClean="0"/>
              <a:t>Naast</a:t>
            </a:r>
            <a:r>
              <a:rPr lang="en-US" sz="1000" baseline="0" dirty="0" smtClean="0"/>
              <a:t> de </a:t>
            </a:r>
            <a:r>
              <a:rPr lang="en-US" sz="1000" baseline="0" dirty="0" err="1" smtClean="0"/>
              <a:t>afstand</a:t>
            </a:r>
            <a:r>
              <a:rPr lang="en-US" sz="1000" baseline="0" dirty="0" smtClean="0"/>
              <a:t> tot het </a:t>
            </a:r>
            <a:r>
              <a:rPr lang="en-US" sz="1000" baseline="0" dirty="0" err="1" smtClean="0"/>
              <a:t>focusvlak</a:t>
            </a:r>
            <a:r>
              <a:rPr lang="en-US" sz="1000" baseline="0" dirty="0" smtClean="0"/>
              <a:t> is de </a:t>
            </a:r>
            <a:r>
              <a:rPr lang="en-US" sz="1000" baseline="0" dirty="0" err="1" smtClean="0"/>
              <a:t>scherpte</a:t>
            </a:r>
            <a:r>
              <a:rPr lang="en-US" sz="1000" baseline="0" dirty="0" smtClean="0"/>
              <a:t> </a:t>
            </a:r>
            <a:r>
              <a:rPr lang="en-US" sz="1000" baseline="0" dirty="0" err="1" smtClean="0"/>
              <a:t>ook</a:t>
            </a:r>
            <a:r>
              <a:rPr lang="en-US" sz="1000" baseline="0" dirty="0" smtClean="0"/>
              <a:t> </a:t>
            </a:r>
            <a:r>
              <a:rPr lang="en-US" sz="1000" baseline="0" dirty="0" err="1" smtClean="0"/>
              <a:t>afhankelijk</a:t>
            </a:r>
            <a:r>
              <a:rPr lang="en-US" sz="1000" baseline="0" dirty="0" smtClean="0"/>
              <a:t> van het </a:t>
            </a:r>
            <a:r>
              <a:rPr lang="en-US" sz="1000" baseline="0" dirty="0" err="1" smtClean="0"/>
              <a:t>diafragma</a:t>
            </a:r>
            <a:r>
              <a:rPr lang="en-US" sz="1000" baseline="0" dirty="0" smtClean="0"/>
              <a:t>. </a:t>
            </a:r>
            <a:r>
              <a:rPr lang="en-US" sz="1000" baseline="0" dirty="0" err="1" smtClean="0"/>
              <a:t>Als</a:t>
            </a:r>
            <a:r>
              <a:rPr lang="en-US" sz="1000" baseline="0" dirty="0" smtClean="0"/>
              <a:t> je </a:t>
            </a:r>
            <a:r>
              <a:rPr lang="en-US" sz="1000" baseline="0" dirty="0" err="1" smtClean="0"/>
              <a:t>een</a:t>
            </a:r>
            <a:r>
              <a:rPr lang="en-US" sz="1000" baseline="0" dirty="0" smtClean="0"/>
              <a:t> </a:t>
            </a:r>
            <a:r>
              <a:rPr lang="en-US" sz="1000" baseline="0" dirty="0" err="1" smtClean="0"/>
              <a:t>kleiner</a:t>
            </a:r>
            <a:r>
              <a:rPr lang="en-US" sz="1000" baseline="0" dirty="0" smtClean="0"/>
              <a:t> </a:t>
            </a:r>
            <a:r>
              <a:rPr lang="en-US" sz="1000" baseline="0" dirty="0" err="1" smtClean="0"/>
              <a:t>diafragma</a:t>
            </a:r>
            <a:r>
              <a:rPr lang="en-US" sz="1000" baseline="0" dirty="0" smtClean="0"/>
              <a:t> </a:t>
            </a:r>
            <a:r>
              <a:rPr lang="en-US" sz="1000" baseline="0" dirty="0" err="1" smtClean="0"/>
              <a:t>kiest</a:t>
            </a:r>
            <a:r>
              <a:rPr lang="en-US" sz="1000" baseline="0" dirty="0" smtClean="0"/>
              <a:t> </a:t>
            </a:r>
            <a:r>
              <a:rPr lang="en-US" sz="1000" baseline="0" dirty="0" err="1" smtClean="0"/>
              <a:t>wordt</a:t>
            </a:r>
            <a:r>
              <a:rPr lang="en-US" sz="1000" baseline="0" dirty="0" smtClean="0"/>
              <a:t> het </a:t>
            </a:r>
            <a:r>
              <a:rPr lang="en-US" sz="1000" baseline="0" dirty="0" err="1" smtClean="0"/>
              <a:t>scherpe</a:t>
            </a:r>
            <a:r>
              <a:rPr lang="en-US" sz="1000" baseline="0" dirty="0" smtClean="0"/>
              <a:t> </a:t>
            </a:r>
            <a:r>
              <a:rPr lang="en-US" sz="1000" baseline="0" dirty="0" err="1" smtClean="0"/>
              <a:t>gebied</a:t>
            </a:r>
            <a:r>
              <a:rPr lang="en-US" sz="1000" baseline="0" dirty="0" smtClean="0"/>
              <a:t> </a:t>
            </a:r>
            <a:r>
              <a:rPr lang="en-US" sz="1000" baseline="0" dirty="0" err="1" smtClean="0"/>
              <a:t>ook</a:t>
            </a:r>
            <a:r>
              <a:rPr lang="en-US" sz="1000" baseline="0" dirty="0" smtClean="0"/>
              <a:t> </a:t>
            </a:r>
            <a:r>
              <a:rPr lang="en-US" sz="1000" baseline="0" dirty="0" err="1" smtClean="0"/>
              <a:t>kleiner</a:t>
            </a:r>
            <a:r>
              <a:rPr lang="en-US" sz="1000" baseline="0" dirty="0" smtClean="0"/>
              <a:t>.</a:t>
            </a:r>
          </a:p>
          <a:p>
            <a:r>
              <a:rPr lang="en-US" sz="1000" baseline="0" dirty="0" smtClean="0"/>
              <a:t>Door </a:t>
            </a:r>
            <a:r>
              <a:rPr lang="en-US" sz="1000" baseline="0" dirty="0" err="1" smtClean="0"/>
              <a:t>middel</a:t>
            </a:r>
            <a:r>
              <a:rPr lang="en-US" sz="1000" baseline="0" dirty="0" smtClean="0"/>
              <a:t> van het </a:t>
            </a:r>
            <a:r>
              <a:rPr lang="en-US" sz="1000" baseline="0" dirty="0" err="1" smtClean="0"/>
              <a:t>diafragma</a:t>
            </a:r>
            <a:r>
              <a:rPr lang="en-US" sz="1000" baseline="0" dirty="0" smtClean="0"/>
              <a:t> </a:t>
            </a:r>
            <a:r>
              <a:rPr lang="en-US" sz="1000" baseline="0" dirty="0" err="1" smtClean="0"/>
              <a:t>te</a:t>
            </a:r>
            <a:r>
              <a:rPr lang="en-US" sz="1000" baseline="0" dirty="0" smtClean="0"/>
              <a:t> </a:t>
            </a:r>
            <a:r>
              <a:rPr lang="en-US" sz="1000" baseline="0" dirty="0" err="1" smtClean="0"/>
              <a:t>bedienen</a:t>
            </a:r>
            <a:r>
              <a:rPr lang="en-US" sz="1000" baseline="0" dirty="0" smtClean="0"/>
              <a:t> kun je </a:t>
            </a:r>
            <a:r>
              <a:rPr lang="en-US" sz="1000" baseline="0" dirty="0" err="1" smtClean="0"/>
              <a:t>dus</a:t>
            </a:r>
            <a:r>
              <a:rPr lang="en-US" sz="1000" baseline="0" dirty="0" smtClean="0"/>
              <a:t> de </a:t>
            </a:r>
            <a:r>
              <a:rPr lang="en-US" sz="1000" baseline="0" dirty="0" err="1" smtClean="0"/>
              <a:t>scherpte</a:t>
            </a:r>
            <a:r>
              <a:rPr lang="en-US" sz="1000" baseline="0" dirty="0" smtClean="0"/>
              <a:t> </a:t>
            </a:r>
            <a:r>
              <a:rPr lang="en-US" sz="1000" baseline="0" dirty="0" err="1" smtClean="0"/>
              <a:t>als</a:t>
            </a:r>
            <a:r>
              <a:rPr lang="en-US" sz="1000" baseline="0" dirty="0" smtClean="0"/>
              <a:t> </a:t>
            </a:r>
            <a:r>
              <a:rPr lang="en-US" sz="1000" baseline="0" dirty="0" err="1" smtClean="0"/>
              <a:t>zowel</a:t>
            </a:r>
            <a:r>
              <a:rPr lang="en-US" sz="1000" baseline="0" dirty="0" smtClean="0"/>
              <a:t> de </a:t>
            </a:r>
            <a:r>
              <a:rPr lang="en-US" sz="1000" baseline="0" dirty="0" err="1" smtClean="0"/>
              <a:t>scherpte</a:t>
            </a:r>
            <a:r>
              <a:rPr lang="en-US" sz="1000" baseline="0" dirty="0" smtClean="0"/>
              <a:t> </a:t>
            </a:r>
            <a:r>
              <a:rPr lang="en-US" sz="1000" baseline="0" dirty="0" err="1" smtClean="0"/>
              <a:t>diepte</a:t>
            </a:r>
            <a:r>
              <a:rPr lang="en-US" sz="1000" baseline="0" dirty="0" smtClean="0"/>
              <a:t> </a:t>
            </a:r>
            <a:r>
              <a:rPr lang="en-US" sz="1000" baseline="0" dirty="0" err="1" smtClean="0"/>
              <a:t>controleren</a:t>
            </a:r>
            <a:r>
              <a:rPr lang="en-US" sz="1000" baseline="0" dirty="0" smtClean="0"/>
              <a:t>.</a:t>
            </a:r>
          </a:p>
          <a:p>
            <a:endParaRPr 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D5E04A8-8710-4B74-9DD6-7BEE6BAFC262}" type="slidenum">
              <a:rPr lang="en-US" smtClean="0"/>
              <a:pPr/>
              <a:t>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D5E04A8-8710-4B74-9DD6-7BEE6BAFC262}" type="slidenum">
              <a:rPr lang="en-US" smtClean="0"/>
              <a:pPr/>
              <a:t>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z="1000" dirty="0" smtClean="0"/>
              <a:t>Door de </a:t>
            </a:r>
            <a:r>
              <a:rPr lang="en-US" sz="1000" dirty="0" err="1" smtClean="0"/>
              <a:t>sluitertijd</a:t>
            </a:r>
            <a:r>
              <a:rPr lang="en-US" sz="1000" dirty="0" smtClean="0"/>
              <a:t> </a:t>
            </a:r>
            <a:r>
              <a:rPr lang="en-US" sz="1000" dirty="0" err="1" smtClean="0"/>
              <a:t>aan</a:t>
            </a:r>
            <a:r>
              <a:rPr lang="en-US" sz="1000" dirty="0" smtClean="0"/>
              <a:t> </a:t>
            </a:r>
            <a:r>
              <a:rPr lang="en-US" sz="1000" dirty="0" err="1" smtClean="0"/>
              <a:t>te</a:t>
            </a:r>
            <a:r>
              <a:rPr lang="en-US" sz="1000" dirty="0" smtClean="0"/>
              <a:t> </a:t>
            </a:r>
            <a:r>
              <a:rPr lang="en-US" sz="1000" dirty="0" err="1" smtClean="0"/>
              <a:t>passen</a:t>
            </a:r>
            <a:r>
              <a:rPr lang="en-US" sz="1000" dirty="0" smtClean="0"/>
              <a:t> kun je de </a:t>
            </a:r>
            <a:r>
              <a:rPr lang="en-US" sz="1000" dirty="0" err="1" smtClean="0"/>
              <a:t>snelheid</a:t>
            </a:r>
            <a:r>
              <a:rPr lang="en-US" sz="1000" baseline="0" dirty="0" smtClean="0"/>
              <a:t> in het object </a:t>
            </a:r>
            <a:r>
              <a:rPr lang="en-US" sz="1000" baseline="0" dirty="0" err="1" smtClean="0"/>
              <a:t>weergeven</a:t>
            </a:r>
            <a:r>
              <a:rPr lang="en-US" sz="1000" baseline="0" dirty="0" smtClean="0"/>
              <a:t>.</a:t>
            </a:r>
            <a:endParaRPr lang="en-US"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D5E04A8-8710-4B74-9DD6-7BEE6BAFC262}" type="slidenum">
              <a:rPr lang="en-US" smtClean="0"/>
              <a:pPr/>
              <a:t>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z="1000" dirty="0" err="1" smtClean="0"/>
              <a:t>Lage</a:t>
            </a:r>
            <a:r>
              <a:rPr lang="en-US" sz="1000" dirty="0" smtClean="0"/>
              <a:t> ISO</a:t>
            </a:r>
            <a:r>
              <a:rPr lang="en-US" sz="1000" baseline="0" dirty="0" smtClean="0"/>
              <a:t> = </a:t>
            </a:r>
            <a:r>
              <a:rPr lang="en-US" sz="1000" baseline="0" dirty="0" err="1" smtClean="0"/>
              <a:t>Weinig</a:t>
            </a:r>
            <a:r>
              <a:rPr lang="en-US" sz="1000" baseline="0" dirty="0" smtClean="0"/>
              <a:t> </a:t>
            </a:r>
            <a:r>
              <a:rPr lang="en-US" sz="1000" baseline="0" dirty="0" err="1" smtClean="0"/>
              <a:t>ruis</a:t>
            </a:r>
            <a:endParaRPr lang="en-US" sz="1000" baseline="0" dirty="0" smtClean="0"/>
          </a:p>
          <a:p>
            <a:r>
              <a:rPr lang="en-US" sz="1000" baseline="0" dirty="0" err="1" smtClean="0"/>
              <a:t>Hoge</a:t>
            </a:r>
            <a:r>
              <a:rPr lang="en-US" sz="1000" baseline="0" dirty="0" smtClean="0"/>
              <a:t> ISO = </a:t>
            </a:r>
            <a:r>
              <a:rPr lang="en-US" sz="1000" baseline="0" dirty="0" err="1" smtClean="0"/>
              <a:t>Veel</a:t>
            </a:r>
            <a:r>
              <a:rPr lang="en-US" sz="1000" baseline="0" dirty="0" smtClean="0"/>
              <a:t> </a:t>
            </a:r>
            <a:r>
              <a:rPr lang="en-US" sz="1000" baseline="0" dirty="0" err="1" smtClean="0"/>
              <a:t>ruis</a:t>
            </a:r>
            <a:endParaRPr 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D5E04A8-8710-4B74-9DD6-7BEE6BAFC262}" type="slidenum">
              <a:rPr lang="en-US" smtClean="0"/>
              <a:pPr/>
              <a:t>9</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z="1000" dirty="0" err="1" smtClean="0"/>
              <a:t>Handige</a:t>
            </a:r>
            <a:r>
              <a:rPr lang="en-US" sz="1000" baseline="0" dirty="0" smtClean="0"/>
              <a:t> simulator </a:t>
            </a:r>
            <a:r>
              <a:rPr lang="en-US" sz="1000" baseline="0" dirty="0" err="1" smtClean="0"/>
              <a:t>misschien</a:t>
            </a:r>
            <a:r>
              <a:rPr lang="en-US" sz="1000" baseline="0" dirty="0" smtClean="0"/>
              <a:t>?</a:t>
            </a:r>
            <a:endParaRPr lang="en-US" sz="1000" dirty="0" smtClean="0"/>
          </a:p>
          <a:p>
            <a:endParaRPr 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573088" y="2687638"/>
            <a:ext cx="7772400" cy="0"/>
          </a:xfrm>
          <a:prstGeom prst="line">
            <a:avLst/>
          </a:prstGeom>
          <a:noFill/>
          <a:ln w="50800">
            <a:solidFill>
              <a:srgbClr val="666666"/>
            </a:solidFill>
            <a:round/>
            <a:headEnd/>
            <a:tailEnd/>
          </a:ln>
          <a:effectLst/>
        </p:spPr>
        <p:txBody>
          <a:bodyPr/>
          <a:lstStyle/>
          <a:p>
            <a:pPr>
              <a:defRPr/>
            </a:pPr>
            <a:endParaRPr lang="en-US"/>
          </a:p>
        </p:txBody>
      </p:sp>
      <p:sp>
        <p:nvSpPr>
          <p:cNvPr id="67586" name="Rectangle 2"/>
          <p:cNvSpPr>
            <a:spLocks noGrp="1" noChangeArrowheads="1"/>
          </p:cNvSpPr>
          <p:nvPr>
            <p:ph type="ctrTitle"/>
          </p:nvPr>
        </p:nvSpPr>
        <p:spPr>
          <a:xfrm>
            <a:off x="574675" y="1550988"/>
            <a:ext cx="7772400" cy="1470025"/>
          </a:xfrm>
        </p:spPr>
        <p:txBody>
          <a:bodyPr/>
          <a:lstStyle>
            <a:lvl1pPr>
              <a:defRPr/>
            </a:lvl1pPr>
          </a:lstStyle>
          <a:p>
            <a:r>
              <a:rPr lang="en-US"/>
              <a:t>Click to edit Master title style</a:t>
            </a:r>
          </a:p>
        </p:txBody>
      </p:sp>
      <p:sp>
        <p:nvSpPr>
          <p:cNvPr id="67587" name="Rectangle 3"/>
          <p:cNvSpPr>
            <a:spLocks noGrp="1" noChangeArrowheads="1"/>
          </p:cNvSpPr>
          <p:nvPr>
            <p:ph type="subTitle" idx="1"/>
          </p:nvPr>
        </p:nvSpPr>
        <p:spPr>
          <a:xfrm>
            <a:off x="593725" y="3886200"/>
            <a:ext cx="6400800" cy="1935163"/>
          </a:xfrm>
        </p:spPr>
        <p:txBody>
          <a:bodyPr/>
          <a:lstStyle>
            <a:lvl1pPr marL="0" indent="0" algn="ctr">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1430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1430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430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1430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524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533400" y="1143000"/>
            <a:ext cx="7772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2" name="Line 8"/>
          <p:cNvSpPr>
            <a:spLocks noChangeShapeType="1"/>
          </p:cNvSpPr>
          <p:nvPr userDrawn="1"/>
        </p:nvSpPr>
        <p:spPr bwMode="auto">
          <a:xfrm>
            <a:off x="533400" y="838200"/>
            <a:ext cx="7772400" cy="0"/>
          </a:xfrm>
          <a:prstGeom prst="line">
            <a:avLst/>
          </a:prstGeom>
          <a:noFill/>
          <a:ln w="50800">
            <a:solidFill>
              <a:srgbClr val="666666"/>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94"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CC6600"/>
          </a:solidFill>
          <a:latin typeface="+mj-lt"/>
          <a:ea typeface="+mj-ea"/>
          <a:cs typeface="+mj-cs"/>
        </a:defRPr>
      </a:lvl1pPr>
      <a:lvl2pPr algn="l" rtl="0" eaLnBrk="0" fontAlgn="base" hangingPunct="0">
        <a:spcBef>
          <a:spcPct val="0"/>
        </a:spcBef>
        <a:spcAft>
          <a:spcPct val="0"/>
        </a:spcAft>
        <a:defRPr sz="3600" b="1">
          <a:solidFill>
            <a:srgbClr val="CC6600"/>
          </a:solidFill>
          <a:latin typeface="Helonia" pitchFamily="2" charset="0"/>
        </a:defRPr>
      </a:lvl2pPr>
      <a:lvl3pPr algn="l" rtl="0" eaLnBrk="0" fontAlgn="base" hangingPunct="0">
        <a:spcBef>
          <a:spcPct val="0"/>
        </a:spcBef>
        <a:spcAft>
          <a:spcPct val="0"/>
        </a:spcAft>
        <a:defRPr sz="3600" b="1">
          <a:solidFill>
            <a:srgbClr val="CC6600"/>
          </a:solidFill>
          <a:latin typeface="Helonia" pitchFamily="2" charset="0"/>
        </a:defRPr>
      </a:lvl3pPr>
      <a:lvl4pPr algn="l" rtl="0" eaLnBrk="0" fontAlgn="base" hangingPunct="0">
        <a:spcBef>
          <a:spcPct val="0"/>
        </a:spcBef>
        <a:spcAft>
          <a:spcPct val="0"/>
        </a:spcAft>
        <a:defRPr sz="3600" b="1">
          <a:solidFill>
            <a:srgbClr val="CC6600"/>
          </a:solidFill>
          <a:latin typeface="Helonia" pitchFamily="2" charset="0"/>
        </a:defRPr>
      </a:lvl4pPr>
      <a:lvl5pPr algn="l" rtl="0" eaLnBrk="0" fontAlgn="base" hangingPunct="0">
        <a:spcBef>
          <a:spcPct val="0"/>
        </a:spcBef>
        <a:spcAft>
          <a:spcPct val="0"/>
        </a:spcAft>
        <a:defRPr sz="3600" b="1">
          <a:solidFill>
            <a:srgbClr val="CC6600"/>
          </a:solidFill>
          <a:latin typeface="Helonia" pitchFamily="2" charset="0"/>
        </a:defRPr>
      </a:lvl5pPr>
      <a:lvl6pPr marL="457200" algn="l" rtl="0" fontAlgn="base">
        <a:spcBef>
          <a:spcPct val="0"/>
        </a:spcBef>
        <a:spcAft>
          <a:spcPct val="0"/>
        </a:spcAft>
        <a:defRPr sz="3600" b="1">
          <a:solidFill>
            <a:srgbClr val="CC6600"/>
          </a:solidFill>
          <a:latin typeface="Helonia" pitchFamily="2" charset="0"/>
        </a:defRPr>
      </a:lvl6pPr>
      <a:lvl7pPr marL="914400" algn="l" rtl="0" fontAlgn="base">
        <a:spcBef>
          <a:spcPct val="0"/>
        </a:spcBef>
        <a:spcAft>
          <a:spcPct val="0"/>
        </a:spcAft>
        <a:defRPr sz="3600" b="1">
          <a:solidFill>
            <a:srgbClr val="CC6600"/>
          </a:solidFill>
          <a:latin typeface="Helonia" pitchFamily="2" charset="0"/>
        </a:defRPr>
      </a:lvl7pPr>
      <a:lvl8pPr marL="1371600" algn="l" rtl="0" fontAlgn="base">
        <a:spcBef>
          <a:spcPct val="0"/>
        </a:spcBef>
        <a:spcAft>
          <a:spcPct val="0"/>
        </a:spcAft>
        <a:defRPr sz="3600" b="1">
          <a:solidFill>
            <a:srgbClr val="CC6600"/>
          </a:solidFill>
          <a:latin typeface="Helonia" pitchFamily="2" charset="0"/>
        </a:defRPr>
      </a:lvl8pPr>
      <a:lvl9pPr marL="1828800" algn="l" rtl="0" fontAlgn="base">
        <a:spcBef>
          <a:spcPct val="0"/>
        </a:spcBef>
        <a:spcAft>
          <a:spcPct val="0"/>
        </a:spcAft>
        <a:defRPr sz="3600" b="1">
          <a:solidFill>
            <a:srgbClr val="CC6600"/>
          </a:solidFill>
          <a:latin typeface="Helonia" pitchFamily="2" charset="0"/>
        </a:defRPr>
      </a:lvl9pPr>
    </p:titleStyle>
    <p:bodyStyle>
      <a:lvl1pPr marL="342900" indent="-342900" algn="l" rtl="0" eaLnBrk="0" fontAlgn="base" hangingPunct="0">
        <a:spcBef>
          <a:spcPct val="20000"/>
        </a:spcBef>
        <a:spcAft>
          <a:spcPct val="0"/>
        </a:spcAft>
        <a:buClr>
          <a:srgbClr val="CC6600"/>
        </a:buClr>
        <a:buFont typeface="Arial" pitchFamily="34" charset="0"/>
        <a:buChar char="•"/>
        <a:defRPr sz="2400" b="1">
          <a:solidFill>
            <a:srgbClr val="EAEAEA"/>
          </a:solidFill>
          <a:latin typeface="+mn-lt"/>
          <a:ea typeface="+mn-ea"/>
          <a:cs typeface="+mn-cs"/>
        </a:defRPr>
      </a:lvl1pPr>
      <a:lvl2pPr marL="742950" indent="-285750" algn="l" rtl="0" eaLnBrk="0" fontAlgn="base" hangingPunct="0">
        <a:spcBef>
          <a:spcPct val="20000"/>
        </a:spcBef>
        <a:spcAft>
          <a:spcPct val="0"/>
        </a:spcAft>
        <a:buClr>
          <a:srgbClr val="CC6600"/>
        </a:buClr>
        <a:buFont typeface="Times New Roman" pitchFamily="18" charset="0"/>
        <a:buChar char="■"/>
        <a:defRPr sz="2400" b="1">
          <a:solidFill>
            <a:srgbClr val="EAEAEA"/>
          </a:solidFill>
          <a:latin typeface="+mn-lt"/>
        </a:defRPr>
      </a:lvl2pPr>
      <a:lvl3pPr marL="1143000" indent="-228600" algn="l" rtl="0" eaLnBrk="0" fontAlgn="base" hangingPunct="0">
        <a:spcBef>
          <a:spcPct val="20000"/>
        </a:spcBef>
        <a:spcAft>
          <a:spcPct val="0"/>
        </a:spcAft>
        <a:buClr>
          <a:srgbClr val="CC6600"/>
        </a:buClr>
        <a:buFont typeface="Times New Roman" pitchFamily="18" charset="0"/>
        <a:buChar char="■"/>
        <a:defRPr sz="2000" b="1">
          <a:solidFill>
            <a:srgbClr val="EAEAEA"/>
          </a:solidFill>
          <a:latin typeface="+mn-lt"/>
        </a:defRPr>
      </a:lvl3pPr>
      <a:lvl4pPr marL="1600200" indent="-228600" algn="l" rtl="0" eaLnBrk="0" fontAlgn="base" hangingPunct="0">
        <a:spcBef>
          <a:spcPct val="20000"/>
        </a:spcBef>
        <a:spcAft>
          <a:spcPct val="0"/>
        </a:spcAft>
        <a:buClr>
          <a:srgbClr val="CC6600"/>
        </a:buClr>
        <a:buFont typeface="Times"/>
        <a:buChar char="■"/>
        <a:defRPr sz="2000" b="1">
          <a:solidFill>
            <a:srgbClr val="EAEAEA"/>
          </a:solidFill>
          <a:latin typeface="+mn-lt"/>
        </a:defRPr>
      </a:lvl4pPr>
      <a:lvl5pPr marL="2057400" indent="-228600" algn="l" rtl="0" eaLnBrk="0" fontAlgn="base" hangingPunct="0">
        <a:spcBef>
          <a:spcPct val="20000"/>
        </a:spcBef>
        <a:spcAft>
          <a:spcPct val="0"/>
        </a:spcAft>
        <a:buClr>
          <a:srgbClr val="CC6600"/>
        </a:buClr>
        <a:buChar char="»"/>
        <a:defRPr sz="2000">
          <a:solidFill>
            <a:srgbClr val="EAEAEA"/>
          </a:solidFill>
          <a:latin typeface="Arial" charset="0"/>
        </a:defRPr>
      </a:lvl5pPr>
      <a:lvl6pPr marL="2514600" indent="-228600" algn="l" rtl="0" fontAlgn="base">
        <a:spcBef>
          <a:spcPct val="20000"/>
        </a:spcBef>
        <a:spcAft>
          <a:spcPct val="0"/>
        </a:spcAft>
        <a:buClr>
          <a:srgbClr val="CC6600"/>
        </a:buClr>
        <a:buChar char="»"/>
        <a:defRPr>
          <a:solidFill>
            <a:srgbClr val="EAEAEA"/>
          </a:solidFill>
          <a:latin typeface="Arial" charset="0"/>
        </a:defRPr>
      </a:lvl6pPr>
      <a:lvl7pPr marL="2971800" indent="-228600" algn="l" rtl="0" fontAlgn="base">
        <a:spcBef>
          <a:spcPct val="20000"/>
        </a:spcBef>
        <a:spcAft>
          <a:spcPct val="0"/>
        </a:spcAft>
        <a:buClr>
          <a:srgbClr val="CC6600"/>
        </a:buClr>
        <a:buChar char="»"/>
        <a:defRPr>
          <a:solidFill>
            <a:srgbClr val="EAEAEA"/>
          </a:solidFill>
          <a:latin typeface="Arial" charset="0"/>
        </a:defRPr>
      </a:lvl7pPr>
      <a:lvl8pPr marL="3429000" indent="-228600" algn="l" rtl="0" fontAlgn="base">
        <a:spcBef>
          <a:spcPct val="20000"/>
        </a:spcBef>
        <a:spcAft>
          <a:spcPct val="0"/>
        </a:spcAft>
        <a:buClr>
          <a:srgbClr val="CC6600"/>
        </a:buClr>
        <a:buChar char="»"/>
        <a:defRPr>
          <a:solidFill>
            <a:srgbClr val="EAEAEA"/>
          </a:solidFill>
          <a:latin typeface="Arial" charset="0"/>
        </a:defRPr>
      </a:lvl8pPr>
      <a:lvl9pPr marL="3886200" indent="-228600" algn="l" rtl="0" fontAlgn="base">
        <a:spcBef>
          <a:spcPct val="20000"/>
        </a:spcBef>
        <a:spcAft>
          <a:spcPct val="0"/>
        </a:spcAft>
        <a:buClr>
          <a:srgbClr val="CC6600"/>
        </a:buClr>
        <a:buChar char="»"/>
        <a:defRPr>
          <a:solidFill>
            <a:srgbClr val="EAEAEA"/>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US" dirty="0" err="1" smtClean="0"/>
              <a:t>Objectieven</a:t>
            </a:r>
            <a:r>
              <a:rPr lang="en-US" dirty="0" smtClean="0"/>
              <a:t> en </a:t>
            </a:r>
            <a:r>
              <a:rPr lang="en-US" dirty="0" err="1" smtClean="0"/>
              <a:t>hun</a:t>
            </a:r>
            <a:r>
              <a:rPr lang="en-US" dirty="0" smtClean="0"/>
              <a:t> </a:t>
            </a:r>
            <a:r>
              <a:rPr lang="en-US" dirty="0" err="1" smtClean="0"/>
              <a:t>werking</a:t>
            </a:r>
            <a:endParaRPr lang="en-US" dirty="0" smtClean="0"/>
          </a:p>
        </p:txBody>
      </p:sp>
      <p:sp>
        <p:nvSpPr>
          <p:cNvPr id="7171" name="Rectangle 3"/>
          <p:cNvSpPr>
            <a:spLocks noGrp="1" noChangeArrowheads="1"/>
          </p:cNvSpPr>
          <p:nvPr>
            <p:ph type="subTitle" idx="1"/>
          </p:nvPr>
        </p:nvSpPr>
        <p:spPr>
          <a:xfrm>
            <a:off x="593725" y="5240215"/>
            <a:ext cx="6400800" cy="581148"/>
          </a:xfrm>
        </p:spPr>
        <p:txBody>
          <a:bodyPr/>
          <a:lstStyle/>
          <a:p>
            <a:pPr algn="l" eaLnBrk="1" hangingPunct="1">
              <a:buFont typeface="Arial" pitchFamily="34" charset="0"/>
              <a:buNone/>
            </a:pPr>
            <a:r>
              <a:rPr lang="en-US" dirty="0" smtClean="0"/>
              <a:t>Marcel </a:t>
            </a:r>
            <a:r>
              <a:rPr lang="en-US" dirty="0" err="1" smtClean="0"/>
              <a:t>Claassen</a:t>
            </a:r>
            <a:endParaRPr lang="en-US" dirty="0" smtClean="0"/>
          </a:p>
          <a:p>
            <a:pPr algn="l" eaLnBrk="1" hangingPunct="1">
              <a:buFont typeface="Arial" pitchFamily="34" charset="0"/>
              <a:buNone/>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1"/>
          <p:cNvSpPr txBox="1">
            <a:spLocks noChangeArrowheads="1"/>
          </p:cNvSpPr>
          <p:nvPr/>
        </p:nvSpPr>
        <p:spPr bwMode="auto">
          <a:xfrm>
            <a:off x="457200" y="5372100"/>
            <a:ext cx="8686800" cy="830997"/>
          </a:xfrm>
          <a:prstGeom prst="rect">
            <a:avLst/>
          </a:prstGeom>
          <a:noFill/>
          <a:ln w="9525">
            <a:noFill/>
            <a:miter lim="800000"/>
            <a:headEnd/>
            <a:tailEnd/>
          </a:ln>
        </p:spPr>
        <p:txBody>
          <a:bodyPr wrap="square">
            <a:spAutoFit/>
          </a:bodyPr>
          <a:lstStyle/>
          <a:p>
            <a:pPr>
              <a:spcBef>
                <a:spcPct val="50000"/>
              </a:spcBef>
            </a:pPr>
            <a:r>
              <a:rPr lang="en-US" b="1" dirty="0" err="1" smtClean="0">
                <a:solidFill>
                  <a:srgbClr val="CC6600"/>
                </a:solidFill>
                <a:latin typeface="+mn-lt"/>
              </a:rPr>
              <a:t>Diafragma’s</a:t>
            </a:r>
            <a:r>
              <a:rPr lang="en-US" b="1" dirty="0" smtClean="0">
                <a:solidFill>
                  <a:srgbClr val="CC6600"/>
                </a:solidFill>
                <a:latin typeface="+mn-lt"/>
              </a:rPr>
              <a:t> (f-</a:t>
            </a:r>
            <a:r>
              <a:rPr lang="en-US" b="1" dirty="0" err="1" smtClean="0">
                <a:solidFill>
                  <a:srgbClr val="CC6600"/>
                </a:solidFill>
                <a:latin typeface="+mn-lt"/>
              </a:rPr>
              <a:t>waarden</a:t>
            </a:r>
            <a:r>
              <a:rPr lang="en-US" b="1" dirty="0" smtClean="0">
                <a:solidFill>
                  <a:srgbClr val="CC6600"/>
                </a:solidFill>
                <a:latin typeface="+mn-lt"/>
              </a:rPr>
              <a:t>):</a:t>
            </a:r>
            <a:br>
              <a:rPr lang="en-US" b="1" dirty="0" smtClean="0">
                <a:solidFill>
                  <a:srgbClr val="CC6600"/>
                </a:solidFill>
                <a:latin typeface="+mn-lt"/>
              </a:rPr>
            </a:br>
            <a:r>
              <a:rPr lang="en-US" b="1" dirty="0" smtClean="0">
                <a:solidFill>
                  <a:srgbClr val="CC6600"/>
                </a:solidFill>
                <a:latin typeface="+mn-lt"/>
              </a:rPr>
              <a:t> </a:t>
            </a:r>
            <a:r>
              <a:rPr lang="en-US" dirty="0" smtClean="0">
                <a:solidFill>
                  <a:srgbClr val="CC6600"/>
                </a:solidFill>
                <a:latin typeface="+mn-lt"/>
              </a:rPr>
              <a:t>f/1 | f/1.4 | f/2 | f/2.8 | f/4 | f/5.6 | f/8 | f/11 | f/16 | f/22 | f/32 …</a:t>
            </a:r>
          </a:p>
        </p:txBody>
      </p:sp>
      <p:sp>
        <p:nvSpPr>
          <p:cNvPr id="15" name="Text Box 21"/>
          <p:cNvSpPr txBox="1">
            <a:spLocks noChangeArrowheads="1"/>
          </p:cNvSpPr>
          <p:nvPr/>
        </p:nvSpPr>
        <p:spPr bwMode="auto">
          <a:xfrm>
            <a:off x="457200" y="5410200"/>
            <a:ext cx="8686800" cy="830997"/>
          </a:xfrm>
          <a:prstGeom prst="rect">
            <a:avLst/>
          </a:prstGeom>
          <a:noFill/>
          <a:ln w="9525">
            <a:noFill/>
            <a:miter lim="800000"/>
            <a:headEnd/>
            <a:tailEnd/>
          </a:ln>
        </p:spPr>
        <p:txBody>
          <a:bodyPr wrap="square">
            <a:spAutoFit/>
          </a:bodyPr>
          <a:lstStyle/>
          <a:p>
            <a:pPr>
              <a:spcBef>
                <a:spcPct val="50000"/>
              </a:spcBef>
            </a:pPr>
            <a:r>
              <a:rPr lang="en-US" b="1" dirty="0" smtClean="0">
                <a:solidFill>
                  <a:srgbClr val="CC6600"/>
                </a:solidFill>
                <a:latin typeface="+mn-lt"/>
              </a:rPr>
              <a:t>ISO: </a:t>
            </a:r>
            <a:br>
              <a:rPr lang="en-US" b="1" dirty="0" smtClean="0">
                <a:solidFill>
                  <a:srgbClr val="CC6600"/>
                </a:solidFill>
                <a:latin typeface="+mn-lt"/>
              </a:rPr>
            </a:br>
            <a:r>
              <a:rPr lang="en-US" dirty="0" smtClean="0">
                <a:solidFill>
                  <a:srgbClr val="CC6600"/>
                </a:solidFill>
                <a:latin typeface="+mn-lt"/>
              </a:rPr>
              <a:t>100 200 400 800 1600 3200 …</a:t>
            </a:r>
          </a:p>
        </p:txBody>
      </p:sp>
      <p:sp>
        <p:nvSpPr>
          <p:cNvPr id="11266" name="Rectangle 2"/>
          <p:cNvSpPr>
            <a:spLocks noGrp="1" noChangeArrowheads="1"/>
          </p:cNvSpPr>
          <p:nvPr>
            <p:ph type="title"/>
          </p:nvPr>
        </p:nvSpPr>
        <p:spPr/>
        <p:txBody>
          <a:bodyPr/>
          <a:lstStyle/>
          <a:p>
            <a:pPr eaLnBrk="1" hangingPunct="1"/>
            <a:r>
              <a:rPr lang="en-US" dirty="0" err="1" smtClean="0"/>
              <a:t>Belichtingsdriehoek</a:t>
            </a:r>
            <a:endParaRPr lang="en-US" dirty="0" smtClean="0"/>
          </a:p>
        </p:txBody>
      </p:sp>
      <p:pic>
        <p:nvPicPr>
          <p:cNvPr id="8" name="Picture 7" descr="belichtingsdriehoek.jpg"/>
          <p:cNvPicPr>
            <a:picLocks noChangeAspect="1"/>
          </p:cNvPicPr>
          <p:nvPr/>
        </p:nvPicPr>
        <p:blipFill>
          <a:blip r:embed="rId3" cstate="print"/>
          <a:stretch>
            <a:fillRect/>
          </a:stretch>
        </p:blipFill>
        <p:spPr>
          <a:xfrm>
            <a:off x="1676400" y="1066800"/>
            <a:ext cx="5638800" cy="3890772"/>
          </a:xfrm>
          <a:prstGeom prst="rect">
            <a:avLst/>
          </a:prstGeom>
        </p:spPr>
      </p:pic>
      <p:sp>
        <p:nvSpPr>
          <p:cNvPr id="10" name="TextBox 9"/>
          <p:cNvSpPr txBox="1"/>
          <p:nvPr/>
        </p:nvSpPr>
        <p:spPr>
          <a:xfrm>
            <a:off x="3390900" y="1181100"/>
            <a:ext cx="676788" cy="646331"/>
          </a:xfrm>
          <a:prstGeom prst="rect">
            <a:avLst/>
          </a:prstGeom>
          <a:noFill/>
        </p:spPr>
        <p:txBody>
          <a:bodyPr wrap="none" rtlCol="0">
            <a:spAutoFit/>
          </a:bodyPr>
          <a:lstStyle/>
          <a:p>
            <a:r>
              <a:rPr lang="en-US" sz="3600" dirty="0" smtClean="0">
                <a:solidFill>
                  <a:srgbClr val="CC6600"/>
                </a:solidFill>
                <a:sym typeface="Wingdings"/>
              </a:rPr>
              <a:t></a:t>
            </a:r>
            <a:endParaRPr lang="en-US" sz="3600" dirty="0">
              <a:solidFill>
                <a:srgbClr val="CC6600"/>
              </a:solidFill>
            </a:endParaRPr>
          </a:p>
        </p:txBody>
      </p:sp>
      <p:sp>
        <p:nvSpPr>
          <p:cNvPr id="11" name="TextBox 10"/>
          <p:cNvSpPr txBox="1"/>
          <p:nvPr/>
        </p:nvSpPr>
        <p:spPr>
          <a:xfrm>
            <a:off x="1524000" y="3810000"/>
            <a:ext cx="676788" cy="646331"/>
          </a:xfrm>
          <a:prstGeom prst="rect">
            <a:avLst/>
          </a:prstGeom>
          <a:noFill/>
        </p:spPr>
        <p:txBody>
          <a:bodyPr wrap="none" rtlCol="0">
            <a:spAutoFit/>
          </a:bodyPr>
          <a:lstStyle/>
          <a:p>
            <a:r>
              <a:rPr lang="en-US" sz="3600" dirty="0" smtClean="0">
                <a:solidFill>
                  <a:srgbClr val="CC6600"/>
                </a:solidFill>
                <a:sym typeface="Wingdings"/>
              </a:rPr>
              <a:t></a:t>
            </a:r>
            <a:endParaRPr lang="en-US" sz="3600" dirty="0">
              <a:solidFill>
                <a:srgbClr val="CC6600"/>
              </a:solidFill>
            </a:endParaRPr>
          </a:p>
        </p:txBody>
      </p:sp>
      <p:sp>
        <p:nvSpPr>
          <p:cNvPr id="12" name="TextBox 11"/>
          <p:cNvSpPr txBox="1"/>
          <p:nvPr/>
        </p:nvSpPr>
        <p:spPr>
          <a:xfrm>
            <a:off x="5676900" y="4000500"/>
            <a:ext cx="676788" cy="646331"/>
          </a:xfrm>
          <a:prstGeom prst="rect">
            <a:avLst/>
          </a:prstGeom>
          <a:noFill/>
        </p:spPr>
        <p:txBody>
          <a:bodyPr wrap="none" rtlCol="0">
            <a:spAutoFit/>
          </a:bodyPr>
          <a:lstStyle/>
          <a:p>
            <a:r>
              <a:rPr lang="en-US" sz="3600" dirty="0" smtClean="0">
                <a:solidFill>
                  <a:srgbClr val="CC6600"/>
                </a:solidFill>
                <a:sym typeface="Wingdings"/>
              </a:rPr>
              <a:t></a:t>
            </a:r>
            <a:endParaRPr lang="en-US" sz="3600" dirty="0">
              <a:solidFill>
                <a:srgbClr val="CC6600"/>
              </a:solidFill>
            </a:endParaRPr>
          </a:p>
        </p:txBody>
      </p:sp>
      <p:sp>
        <p:nvSpPr>
          <p:cNvPr id="13" name="Text Box 21"/>
          <p:cNvSpPr txBox="1">
            <a:spLocks noChangeArrowheads="1"/>
          </p:cNvSpPr>
          <p:nvPr/>
        </p:nvSpPr>
        <p:spPr bwMode="auto">
          <a:xfrm>
            <a:off x="457200" y="5372100"/>
            <a:ext cx="8686800" cy="830997"/>
          </a:xfrm>
          <a:prstGeom prst="rect">
            <a:avLst/>
          </a:prstGeom>
          <a:noFill/>
          <a:ln w="9525">
            <a:noFill/>
            <a:miter lim="800000"/>
            <a:headEnd/>
            <a:tailEnd/>
          </a:ln>
        </p:spPr>
        <p:txBody>
          <a:bodyPr wrap="square">
            <a:spAutoFit/>
          </a:bodyPr>
          <a:lstStyle/>
          <a:p>
            <a:pPr>
              <a:spcBef>
                <a:spcPct val="50000"/>
              </a:spcBef>
            </a:pPr>
            <a:r>
              <a:rPr lang="en-US" b="1" dirty="0" err="1" smtClean="0">
                <a:solidFill>
                  <a:srgbClr val="CC6600"/>
                </a:solidFill>
                <a:latin typeface="Helonia" pitchFamily="2" charset="0"/>
              </a:rPr>
              <a:t>Sluitertijden</a:t>
            </a:r>
            <a:r>
              <a:rPr lang="en-US" b="1" dirty="0" smtClean="0">
                <a:solidFill>
                  <a:srgbClr val="CC6600"/>
                </a:solidFill>
                <a:latin typeface="Helonia" pitchFamily="2" charset="0"/>
              </a:rPr>
              <a:t> (</a:t>
            </a:r>
            <a:r>
              <a:rPr lang="en-US" b="1" dirty="0" err="1" smtClean="0">
                <a:solidFill>
                  <a:srgbClr val="CC6600"/>
                </a:solidFill>
                <a:latin typeface="Helonia" pitchFamily="2" charset="0"/>
              </a:rPr>
              <a:t>seconden</a:t>
            </a:r>
            <a:r>
              <a:rPr lang="en-US" b="1" dirty="0" smtClean="0">
                <a:solidFill>
                  <a:srgbClr val="CC6600"/>
                </a:solidFill>
                <a:latin typeface="Helonia" pitchFamily="2" charset="0"/>
              </a:rPr>
              <a:t>):</a:t>
            </a:r>
            <a:br>
              <a:rPr lang="en-US" b="1" dirty="0" smtClean="0">
                <a:solidFill>
                  <a:srgbClr val="CC6600"/>
                </a:solidFill>
                <a:latin typeface="Helonia" pitchFamily="2" charset="0"/>
              </a:rPr>
            </a:br>
            <a:r>
              <a:rPr lang="en-US" dirty="0" smtClean="0">
                <a:solidFill>
                  <a:srgbClr val="CC6600"/>
                </a:solidFill>
                <a:latin typeface="Helonia" pitchFamily="2" charset="0"/>
              </a:rPr>
              <a:t> 1/1000 1/500 1/250 1/125 1/60 1/30 1/15 1/8 1/4 1/2 1 ….</a:t>
            </a:r>
            <a:endParaRPr lang="en-US" dirty="0">
              <a:solidFill>
                <a:srgbClr val="CC6600"/>
              </a:solidFill>
              <a:latin typeface="Helonia"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0" grpId="0"/>
      <p:bldP spid="10" grpId="1"/>
      <p:bldP spid="11" grpId="0"/>
      <p:bldP spid="11" grpId="1"/>
      <p:bldP spid="12" grpId="0"/>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latin typeface="Helonia" pitchFamily="2" charset="0"/>
              </a:rPr>
              <a:t>Lenzen</a:t>
            </a:r>
            <a:r>
              <a:rPr lang="en-US" dirty="0" smtClean="0">
                <a:latin typeface="Helonia" pitchFamily="2" charset="0"/>
              </a:rPr>
              <a:t> </a:t>
            </a:r>
            <a:r>
              <a:rPr lang="en-US" dirty="0" err="1" smtClean="0">
                <a:latin typeface="Helonia" pitchFamily="2" charset="0"/>
              </a:rPr>
              <a:t>bij</a:t>
            </a:r>
            <a:r>
              <a:rPr lang="en-US" dirty="0" smtClean="0">
                <a:latin typeface="Helonia" pitchFamily="2" charset="0"/>
              </a:rPr>
              <a:t> FX en DX camera’s</a:t>
            </a:r>
            <a:endParaRPr lang="en-US" dirty="0" smtClean="0"/>
          </a:p>
        </p:txBody>
      </p:sp>
      <p:sp>
        <p:nvSpPr>
          <p:cNvPr id="17" name="Text Box 21"/>
          <p:cNvSpPr txBox="1">
            <a:spLocks noChangeArrowheads="1"/>
          </p:cNvSpPr>
          <p:nvPr/>
        </p:nvSpPr>
        <p:spPr bwMode="auto">
          <a:xfrm>
            <a:off x="571500" y="1181100"/>
            <a:ext cx="8305800" cy="461665"/>
          </a:xfrm>
          <a:prstGeom prst="rect">
            <a:avLst/>
          </a:prstGeom>
          <a:noFill/>
          <a:ln w="9525">
            <a:noFill/>
            <a:miter lim="800000"/>
            <a:headEnd/>
            <a:tailEnd/>
          </a:ln>
        </p:spPr>
        <p:txBody>
          <a:bodyPr wrap="square">
            <a:spAutoFit/>
          </a:bodyPr>
          <a:lstStyle/>
          <a:p>
            <a:pPr>
              <a:spcBef>
                <a:spcPct val="50000"/>
              </a:spcBef>
            </a:pPr>
            <a:r>
              <a:rPr lang="en-US" b="1" dirty="0" err="1" smtClean="0">
                <a:solidFill>
                  <a:srgbClr val="CC6600"/>
                </a:solidFill>
                <a:latin typeface="Helonia" pitchFamily="2" charset="0"/>
              </a:rPr>
              <a:t>Vergelijk</a:t>
            </a:r>
            <a:r>
              <a:rPr lang="en-US" b="1" dirty="0" smtClean="0">
                <a:solidFill>
                  <a:srgbClr val="CC6600"/>
                </a:solidFill>
                <a:latin typeface="Helonia" pitchFamily="2" charset="0"/>
              </a:rPr>
              <a:t> Full Frame (FX) met </a:t>
            </a:r>
            <a:r>
              <a:rPr lang="en-US" b="1" dirty="0" err="1" smtClean="0">
                <a:solidFill>
                  <a:srgbClr val="CC6600"/>
                </a:solidFill>
                <a:latin typeface="Helonia" pitchFamily="2" charset="0"/>
              </a:rPr>
              <a:t>andere</a:t>
            </a:r>
            <a:r>
              <a:rPr lang="en-US" b="1" dirty="0" smtClean="0">
                <a:solidFill>
                  <a:srgbClr val="CC6600"/>
                </a:solidFill>
                <a:latin typeface="Helonia" pitchFamily="2" charset="0"/>
              </a:rPr>
              <a:t> sensors</a:t>
            </a:r>
            <a:endParaRPr lang="en-US" b="1" dirty="0">
              <a:solidFill>
                <a:srgbClr val="CC6600"/>
              </a:solidFill>
              <a:latin typeface="Helonia" pitchFamily="2" charset="0"/>
            </a:endParaRPr>
          </a:p>
        </p:txBody>
      </p:sp>
      <p:pic>
        <p:nvPicPr>
          <p:cNvPr id="6" name="Picture 5" descr="DX-FX-cut-away-graphic-2.jpg"/>
          <p:cNvPicPr>
            <a:picLocks noChangeAspect="1"/>
          </p:cNvPicPr>
          <p:nvPr/>
        </p:nvPicPr>
        <p:blipFill>
          <a:blip r:embed="rId3" cstate="print"/>
          <a:stretch>
            <a:fillRect/>
          </a:stretch>
        </p:blipFill>
        <p:spPr>
          <a:xfrm>
            <a:off x="609600" y="1714500"/>
            <a:ext cx="3429000" cy="4822031"/>
          </a:xfrm>
          <a:prstGeom prst="rect">
            <a:avLst/>
          </a:prstGeom>
        </p:spPr>
      </p:pic>
      <p:sp>
        <p:nvSpPr>
          <p:cNvPr id="5" name="TextBox 4"/>
          <p:cNvSpPr txBox="1"/>
          <p:nvPr/>
        </p:nvSpPr>
        <p:spPr>
          <a:xfrm>
            <a:off x="4381500" y="1943100"/>
            <a:ext cx="3948517" cy="830997"/>
          </a:xfrm>
          <a:prstGeom prst="rect">
            <a:avLst/>
          </a:prstGeom>
          <a:noFill/>
        </p:spPr>
        <p:txBody>
          <a:bodyPr wrap="none" rtlCol="0">
            <a:spAutoFit/>
          </a:bodyPr>
          <a:lstStyle/>
          <a:p>
            <a:r>
              <a:rPr lang="en-US" dirty="0" smtClean="0">
                <a:solidFill>
                  <a:srgbClr val="CC6600"/>
                </a:solidFill>
                <a:latin typeface="+mn-lt"/>
              </a:rPr>
              <a:t>FX </a:t>
            </a:r>
            <a:r>
              <a:rPr lang="en-US" dirty="0" err="1" smtClean="0">
                <a:solidFill>
                  <a:srgbClr val="CC6600"/>
                </a:solidFill>
                <a:latin typeface="+mn-lt"/>
              </a:rPr>
              <a:t>bevat</a:t>
            </a:r>
            <a:r>
              <a:rPr lang="en-US" dirty="0" smtClean="0">
                <a:solidFill>
                  <a:srgbClr val="CC6600"/>
                </a:solidFill>
                <a:latin typeface="+mn-lt"/>
              </a:rPr>
              <a:t> </a:t>
            </a:r>
            <a:r>
              <a:rPr lang="en-US" dirty="0" err="1" smtClean="0">
                <a:solidFill>
                  <a:srgbClr val="CC6600"/>
                </a:solidFill>
                <a:latin typeface="+mn-lt"/>
              </a:rPr>
              <a:t>fysiek</a:t>
            </a:r>
            <a:r>
              <a:rPr lang="en-US" dirty="0" smtClean="0">
                <a:solidFill>
                  <a:srgbClr val="CC6600"/>
                </a:solidFill>
                <a:latin typeface="+mn-lt"/>
              </a:rPr>
              <a:t> </a:t>
            </a:r>
            <a:r>
              <a:rPr lang="en-US" dirty="0" err="1" smtClean="0">
                <a:solidFill>
                  <a:srgbClr val="CC6600"/>
                </a:solidFill>
                <a:latin typeface="+mn-lt"/>
              </a:rPr>
              <a:t>een</a:t>
            </a:r>
            <a:r>
              <a:rPr lang="en-US" dirty="0" smtClean="0">
                <a:solidFill>
                  <a:srgbClr val="CC6600"/>
                </a:solidFill>
                <a:latin typeface="+mn-lt"/>
              </a:rPr>
              <a:t> </a:t>
            </a:r>
            <a:r>
              <a:rPr lang="en-US" dirty="0" err="1" smtClean="0">
                <a:solidFill>
                  <a:srgbClr val="CC6600"/>
                </a:solidFill>
                <a:latin typeface="+mn-lt"/>
              </a:rPr>
              <a:t>grotere</a:t>
            </a:r>
            <a:endParaRPr lang="en-US" dirty="0" smtClean="0">
              <a:solidFill>
                <a:srgbClr val="CC6600"/>
              </a:solidFill>
              <a:latin typeface="+mn-lt"/>
            </a:endParaRPr>
          </a:p>
          <a:p>
            <a:r>
              <a:rPr lang="en-US" dirty="0" smtClean="0">
                <a:solidFill>
                  <a:srgbClr val="CC6600"/>
                </a:solidFill>
                <a:latin typeface="+mn-lt"/>
              </a:rPr>
              <a:t>sensor</a:t>
            </a:r>
            <a:endParaRPr lang="en-US" dirty="0">
              <a:solidFill>
                <a:srgbClr val="CC6600"/>
              </a:solidFill>
              <a:latin typeface="+mn-lt"/>
            </a:endParaRPr>
          </a:p>
        </p:txBody>
      </p:sp>
      <p:sp>
        <p:nvSpPr>
          <p:cNvPr id="7" name="TextBox 6"/>
          <p:cNvSpPr txBox="1"/>
          <p:nvPr/>
        </p:nvSpPr>
        <p:spPr>
          <a:xfrm>
            <a:off x="4381500" y="2895600"/>
            <a:ext cx="4105611" cy="830997"/>
          </a:xfrm>
          <a:prstGeom prst="rect">
            <a:avLst/>
          </a:prstGeom>
          <a:noFill/>
        </p:spPr>
        <p:txBody>
          <a:bodyPr wrap="none" rtlCol="0">
            <a:spAutoFit/>
          </a:bodyPr>
          <a:lstStyle/>
          <a:p>
            <a:r>
              <a:rPr lang="en-US" dirty="0" err="1" smtClean="0">
                <a:solidFill>
                  <a:srgbClr val="CC6600"/>
                </a:solidFill>
                <a:latin typeface="+mn-lt"/>
              </a:rPr>
              <a:t>Daardoor</a:t>
            </a:r>
            <a:r>
              <a:rPr lang="en-US" dirty="0" smtClean="0">
                <a:solidFill>
                  <a:srgbClr val="CC6600"/>
                </a:solidFill>
                <a:latin typeface="+mn-lt"/>
              </a:rPr>
              <a:t> </a:t>
            </a:r>
            <a:r>
              <a:rPr lang="en-US" dirty="0" err="1" smtClean="0">
                <a:solidFill>
                  <a:srgbClr val="CC6600"/>
                </a:solidFill>
                <a:latin typeface="+mn-lt"/>
              </a:rPr>
              <a:t>lijkt</a:t>
            </a:r>
            <a:r>
              <a:rPr lang="en-US" dirty="0" smtClean="0">
                <a:solidFill>
                  <a:srgbClr val="CC6600"/>
                </a:solidFill>
                <a:latin typeface="+mn-lt"/>
              </a:rPr>
              <a:t> het of </a:t>
            </a:r>
            <a:r>
              <a:rPr lang="en-US" dirty="0" err="1" smtClean="0">
                <a:solidFill>
                  <a:srgbClr val="CC6600"/>
                </a:solidFill>
                <a:latin typeface="+mn-lt"/>
              </a:rPr>
              <a:t>een</a:t>
            </a:r>
            <a:r>
              <a:rPr lang="en-US" dirty="0" smtClean="0">
                <a:solidFill>
                  <a:srgbClr val="CC6600"/>
                </a:solidFill>
                <a:latin typeface="+mn-lt"/>
              </a:rPr>
              <a:t> lens</a:t>
            </a:r>
            <a:br>
              <a:rPr lang="en-US" dirty="0" smtClean="0">
                <a:solidFill>
                  <a:srgbClr val="CC6600"/>
                </a:solidFill>
                <a:latin typeface="+mn-lt"/>
              </a:rPr>
            </a:br>
            <a:r>
              <a:rPr lang="en-US" dirty="0" err="1" smtClean="0">
                <a:solidFill>
                  <a:srgbClr val="CC6600"/>
                </a:solidFill>
                <a:latin typeface="+mn-lt"/>
              </a:rPr>
              <a:t>meer</a:t>
            </a:r>
            <a:r>
              <a:rPr lang="en-US" dirty="0" smtClean="0">
                <a:solidFill>
                  <a:srgbClr val="CC6600"/>
                </a:solidFill>
                <a:latin typeface="+mn-lt"/>
              </a:rPr>
              <a:t> </a:t>
            </a:r>
            <a:r>
              <a:rPr lang="en-US" dirty="0" err="1" smtClean="0">
                <a:solidFill>
                  <a:srgbClr val="CC6600"/>
                </a:solidFill>
                <a:latin typeface="+mn-lt"/>
              </a:rPr>
              <a:t>zoombereik</a:t>
            </a:r>
            <a:r>
              <a:rPr lang="en-US" dirty="0" smtClean="0">
                <a:solidFill>
                  <a:srgbClr val="CC6600"/>
                </a:solidFill>
                <a:latin typeface="+mn-lt"/>
              </a:rPr>
              <a:t> </a:t>
            </a:r>
            <a:r>
              <a:rPr lang="en-US" dirty="0" err="1" smtClean="0">
                <a:solidFill>
                  <a:srgbClr val="CC6600"/>
                </a:solidFill>
                <a:latin typeface="+mn-lt"/>
              </a:rPr>
              <a:t>heeft</a:t>
            </a:r>
            <a:endParaRPr lang="en-US" dirty="0" smtClean="0">
              <a:solidFill>
                <a:srgbClr val="CC6600"/>
              </a:solidFill>
              <a:latin typeface="+mn-lt"/>
            </a:endParaRPr>
          </a:p>
        </p:txBody>
      </p:sp>
      <p:sp>
        <p:nvSpPr>
          <p:cNvPr id="8" name="TextBox 7"/>
          <p:cNvSpPr txBox="1"/>
          <p:nvPr/>
        </p:nvSpPr>
        <p:spPr>
          <a:xfrm>
            <a:off x="4381500" y="4000500"/>
            <a:ext cx="4673074" cy="1569660"/>
          </a:xfrm>
          <a:prstGeom prst="rect">
            <a:avLst/>
          </a:prstGeom>
          <a:noFill/>
        </p:spPr>
        <p:txBody>
          <a:bodyPr wrap="none" rtlCol="0">
            <a:spAutoFit/>
          </a:bodyPr>
          <a:lstStyle/>
          <a:p>
            <a:r>
              <a:rPr lang="en-US" dirty="0" err="1" smtClean="0">
                <a:solidFill>
                  <a:srgbClr val="CC6600"/>
                </a:solidFill>
                <a:latin typeface="+mn-lt"/>
              </a:rPr>
              <a:t>Er</a:t>
            </a:r>
            <a:r>
              <a:rPr lang="en-US" dirty="0" smtClean="0">
                <a:solidFill>
                  <a:srgbClr val="CC6600"/>
                </a:solidFill>
                <a:latin typeface="+mn-lt"/>
              </a:rPr>
              <a:t> </a:t>
            </a:r>
            <a:r>
              <a:rPr lang="en-US" dirty="0" err="1" smtClean="0">
                <a:solidFill>
                  <a:srgbClr val="CC6600"/>
                </a:solidFill>
                <a:latin typeface="+mn-lt"/>
              </a:rPr>
              <a:t>wordt</a:t>
            </a:r>
            <a:r>
              <a:rPr lang="en-US" dirty="0" smtClean="0">
                <a:solidFill>
                  <a:srgbClr val="CC6600"/>
                </a:solidFill>
                <a:latin typeface="+mn-lt"/>
              </a:rPr>
              <a:t> </a:t>
            </a:r>
            <a:r>
              <a:rPr lang="en-US" dirty="0" err="1" smtClean="0">
                <a:solidFill>
                  <a:srgbClr val="CC6600"/>
                </a:solidFill>
                <a:latin typeface="+mn-lt"/>
              </a:rPr>
              <a:t>echter</a:t>
            </a:r>
            <a:r>
              <a:rPr lang="en-US" dirty="0" smtClean="0">
                <a:solidFill>
                  <a:srgbClr val="CC6600"/>
                </a:solidFill>
                <a:latin typeface="+mn-lt"/>
              </a:rPr>
              <a:t> </a:t>
            </a:r>
            <a:r>
              <a:rPr lang="en-US" dirty="0" err="1" smtClean="0">
                <a:solidFill>
                  <a:srgbClr val="CC6600"/>
                </a:solidFill>
                <a:latin typeface="+mn-lt"/>
              </a:rPr>
              <a:t>alleen</a:t>
            </a:r>
            <a:r>
              <a:rPr lang="en-US" dirty="0" smtClean="0">
                <a:solidFill>
                  <a:srgbClr val="CC6600"/>
                </a:solidFill>
                <a:latin typeface="+mn-lt"/>
              </a:rPr>
              <a:t> </a:t>
            </a:r>
            <a:r>
              <a:rPr lang="en-US" dirty="0" err="1" smtClean="0">
                <a:solidFill>
                  <a:srgbClr val="CC6600"/>
                </a:solidFill>
                <a:latin typeface="+mn-lt"/>
              </a:rPr>
              <a:t>maar</a:t>
            </a:r>
            <a:endParaRPr lang="en-US" dirty="0" smtClean="0">
              <a:solidFill>
                <a:srgbClr val="CC6600"/>
              </a:solidFill>
              <a:latin typeface="+mn-lt"/>
            </a:endParaRPr>
          </a:p>
          <a:p>
            <a:r>
              <a:rPr lang="en-US" dirty="0" err="1" smtClean="0">
                <a:solidFill>
                  <a:srgbClr val="CC6600"/>
                </a:solidFill>
                <a:latin typeface="+mn-lt"/>
              </a:rPr>
              <a:t>een</a:t>
            </a:r>
            <a:r>
              <a:rPr lang="en-US" dirty="0" smtClean="0">
                <a:solidFill>
                  <a:srgbClr val="CC6600"/>
                </a:solidFill>
                <a:latin typeface="+mn-lt"/>
              </a:rPr>
              <a:t> </a:t>
            </a:r>
            <a:r>
              <a:rPr lang="en-US" dirty="0" err="1" smtClean="0">
                <a:solidFill>
                  <a:srgbClr val="CC6600"/>
                </a:solidFill>
                <a:latin typeface="+mn-lt"/>
              </a:rPr>
              <a:t>kleiner</a:t>
            </a:r>
            <a:r>
              <a:rPr lang="en-US" dirty="0" smtClean="0">
                <a:solidFill>
                  <a:srgbClr val="CC6600"/>
                </a:solidFill>
                <a:latin typeface="+mn-lt"/>
              </a:rPr>
              <a:t> </a:t>
            </a:r>
            <a:r>
              <a:rPr lang="en-US" dirty="0" err="1" smtClean="0">
                <a:solidFill>
                  <a:srgbClr val="CC6600"/>
                </a:solidFill>
                <a:latin typeface="+mn-lt"/>
              </a:rPr>
              <a:t>gedeelte</a:t>
            </a:r>
            <a:r>
              <a:rPr lang="en-US" dirty="0" smtClean="0">
                <a:solidFill>
                  <a:srgbClr val="CC6600"/>
                </a:solidFill>
                <a:latin typeface="+mn-lt"/>
              </a:rPr>
              <a:t> </a:t>
            </a:r>
          </a:p>
          <a:p>
            <a:r>
              <a:rPr lang="en-US" dirty="0" smtClean="0">
                <a:solidFill>
                  <a:srgbClr val="CC6600"/>
                </a:solidFill>
                <a:latin typeface="+mn-lt"/>
              </a:rPr>
              <a:t>van de lens </a:t>
            </a:r>
            <a:r>
              <a:rPr lang="en-US" dirty="0" err="1" smtClean="0">
                <a:solidFill>
                  <a:srgbClr val="CC6600"/>
                </a:solidFill>
                <a:latin typeface="+mn-lt"/>
              </a:rPr>
              <a:t>gebruikt</a:t>
            </a:r>
            <a:r>
              <a:rPr lang="en-US" dirty="0" smtClean="0">
                <a:solidFill>
                  <a:srgbClr val="CC6600"/>
                </a:solidFill>
                <a:latin typeface="+mn-lt"/>
              </a:rPr>
              <a:t> </a:t>
            </a:r>
            <a:r>
              <a:rPr lang="en-US" dirty="0" err="1" smtClean="0">
                <a:solidFill>
                  <a:srgbClr val="CC6600"/>
                </a:solidFill>
                <a:latin typeface="+mn-lt"/>
              </a:rPr>
              <a:t>doordat</a:t>
            </a:r>
            <a:r>
              <a:rPr lang="en-US" dirty="0" smtClean="0">
                <a:solidFill>
                  <a:srgbClr val="CC6600"/>
                </a:solidFill>
                <a:latin typeface="+mn-lt"/>
              </a:rPr>
              <a:t> het</a:t>
            </a:r>
          </a:p>
          <a:p>
            <a:r>
              <a:rPr lang="en-US" dirty="0" err="1" smtClean="0">
                <a:solidFill>
                  <a:srgbClr val="CC6600"/>
                </a:solidFill>
                <a:latin typeface="+mn-lt"/>
              </a:rPr>
              <a:t>uiteindelijke</a:t>
            </a:r>
            <a:r>
              <a:rPr lang="en-US" dirty="0" smtClean="0">
                <a:solidFill>
                  <a:srgbClr val="CC6600"/>
                </a:solidFill>
                <a:latin typeface="+mn-lt"/>
              </a:rPr>
              <a:t> </a:t>
            </a:r>
            <a:r>
              <a:rPr lang="en-US" dirty="0" err="1" smtClean="0">
                <a:solidFill>
                  <a:srgbClr val="CC6600"/>
                </a:solidFill>
                <a:latin typeface="+mn-lt"/>
              </a:rPr>
              <a:t>beeld</a:t>
            </a:r>
            <a:r>
              <a:rPr lang="en-US" dirty="0" smtClean="0">
                <a:solidFill>
                  <a:srgbClr val="CC6600"/>
                </a:solidFill>
                <a:latin typeface="+mn-lt"/>
              </a:rPr>
              <a:t> </a:t>
            </a:r>
            <a:r>
              <a:rPr lang="en-US" dirty="0" err="1" smtClean="0">
                <a:solidFill>
                  <a:srgbClr val="CC6600"/>
                </a:solidFill>
                <a:latin typeface="+mn-lt"/>
              </a:rPr>
              <a:t>gecropt</a:t>
            </a:r>
            <a:r>
              <a:rPr lang="en-US" dirty="0" smtClean="0">
                <a:solidFill>
                  <a:srgbClr val="CC6600"/>
                </a:solidFill>
                <a:latin typeface="+mn-lt"/>
              </a:rPr>
              <a:t> </a:t>
            </a:r>
            <a:r>
              <a:rPr lang="en-US" dirty="0" err="1" smtClean="0">
                <a:solidFill>
                  <a:srgbClr val="CC6600"/>
                </a:solidFill>
                <a:latin typeface="+mn-lt"/>
              </a:rPr>
              <a:t>wordt</a:t>
            </a:r>
            <a:r>
              <a:rPr lang="en-US" dirty="0" smtClean="0">
                <a:solidFill>
                  <a:srgbClr val="CC6600"/>
                </a:solidFill>
                <a:latin typeface="+mn-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latin typeface="Helonia" pitchFamily="2" charset="0"/>
              </a:rPr>
              <a:t>Lenzen</a:t>
            </a:r>
            <a:r>
              <a:rPr lang="en-US" dirty="0" smtClean="0">
                <a:latin typeface="Helonia" pitchFamily="2" charset="0"/>
              </a:rPr>
              <a:t> </a:t>
            </a:r>
            <a:r>
              <a:rPr lang="en-US" dirty="0" err="1" smtClean="0">
                <a:latin typeface="Helonia" pitchFamily="2" charset="0"/>
              </a:rPr>
              <a:t>bij</a:t>
            </a:r>
            <a:r>
              <a:rPr lang="en-US" dirty="0" smtClean="0">
                <a:latin typeface="Helonia" pitchFamily="2" charset="0"/>
              </a:rPr>
              <a:t> FX en DX camera’s</a:t>
            </a:r>
            <a:endParaRPr lang="en-US" dirty="0" smtClean="0"/>
          </a:p>
        </p:txBody>
      </p:sp>
      <p:pic>
        <p:nvPicPr>
          <p:cNvPr id="16" name="Picture 15" descr="35mm-frame-crops-460-px.jpg"/>
          <p:cNvPicPr>
            <a:picLocks noChangeAspect="1"/>
          </p:cNvPicPr>
          <p:nvPr/>
        </p:nvPicPr>
        <p:blipFill>
          <a:blip r:embed="rId3" cstate="print"/>
          <a:stretch>
            <a:fillRect/>
          </a:stretch>
        </p:blipFill>
        <p:spPr>
          <a:xfrm>
            <a:off x="609600" y="1943100"/>
            <a:ext cx="4624917" cy="4343400"/>
          </a:xfrm>
          <a:prstGeom prst="rect">
            <a:avLst/>
          </a:prstGeom>
        </p:spPr>
      </p:pic>
      <p:sp>
        <p:nvSpPr>
          <p:cNvPr id="18" name="TextBox 17"/>
          <p:cNvSpPr txBox="1"/>
          <p:nvPr/>
        </p:nvSpPr>
        <p:spPr>
          <a:xfrm>
            <a:off x="5295900" y="2019300"/>
            <a:ext cx="4800600" cy="3046988"/>
          </a:xfrm>
          <a:prstGeom prst="rect">
            <a:avLst/>
          </a:prstGeom>
          <a:noFill/>
        </p:spPr>
        <p:txBody>
          <a:bodyPr wrap="square" rtlCol="0">
            <a:spAutoFit/>
          </a:bodyPr>
          <a:lstStyle/>
          <a:p>
            <a:r>
              <a:rPr lang="en-US" b="1" dirty="0" err="1" smtClean="0">
                <a:solidFill>
                  <a:srgbClr val="00B050"/>
                </a:solidFill>
                <a:latin typeface="+mn-lt"/>
              </a:rPr>
              <a:t>Groen</a:t>
            </a:r>
            <a:r>
              <a:rPr lang="en-US" b="1" dirty="0" smtClean="0">
                <a:solidFill>
                  <a:srgbClr val="00B050"/>
                </a:solidFill>
                <a:latin typeface="+mn-lt"/>
              </a:rPr>
              <a:t>:</a:t>
            </a:r>
            <a:r>
              <a:rPr lang="en-US" b="1" dirty="0" smtClean="0">
                <a:solidFill>
                  <a:srgbClr val="CC6600"/>
                </a:solidFill>
                <a:latin typeface="+mn-lt"/>
              </a:rPr>
              <a:t/>
            </a:r>
            <a:br>
              <a:rPr lang="en-US" b="1" dirty="0" smtClean="0">
                <a:solidFill>
                  <a:srgbClr val="CC6600"/>
                </a:solidFill>
                <a:latin typeface="+mn-lt"/>
              </a:rPr>
            </a:br>
            <a:r>
              <a:rPr lang="en-US" b="1" dirty="0" smtClean="0">
                <a:solidFill>
                  <a:srgbClr val="CC6600"/>
                </a:solidFill>
                <a:latin typeface="+mn-lt"/>
              </a:rPr>
              <a:t>Canon 1.3x camera’s</a:t>
            </a:r>
            <a:br>
              <a:rPr lang="en-US" b="1" dirty="0" smtClean="0">
                <a:solidFill>
                  <a:srgbClr val="CC6600"/>
                </a:solidFill>
                <a:latin typeface="+mn-lt"/>
              </a:rPr>
            </a:br>
            <a:r>
              <a:rPr lang="en-US" b="1" dirty="0" smtClean="0">
                <a:solidFill>
                  <a:srgbClr val="CC6600"/>
                </a:solidFill>
                <a:latin typeface="+mn-lt"/>
              </a:rPr>
              <a:t/>
            </a:r>
            <a:br>
              <a:rPr lang="en-US" b="1" dirty="0" smtClean="0">
                <a:solidFill>
                  <a:srgbClr val="CC6600"/>
                </a:solidFill>
                <a:latin typeface="+mn-lt"/>
              </a:rPr>
            </a:br>
            <a:r>
              <a:rPr lang="en-US" b="1" dirty="0" smtClean="0">
                <a:solidFill>
                  <a:srgbClr val="FF0000"/>
                </a:solidFill>
                <a:latin typeface="+mn-lt"/>
              </a:rPr>
              <a:t>Rood:</a:t>
            </a:r>
            <a:r>
              <a:rPr lang="en-US" b="1" dirty="0" smtClean="0">
                <a:solidFill>
                  <a:srgbClr val="CC6600"/>
                </a:solidFill>
                <a:latin typeface="+mn-lt"/>
              </a:rPr>
              <a:t/>
            </a:r>
            <a:br>
              <a:rPr lang="en-US" b="1" dirty="0" smtClean="0">
                <a:solidFill>
                  <a:srgbClr val="CC6600"/>
                </a:solidFill>
                <a:latin typeface="+mn-lt"/>
              </a:rPr>
            </a:br>
            <a:r>
              <a:rPr lang="en-US" b="1" dirty="0" smtClean="0">
                <a:solidFill>
                  <a:srgbClr val="CC6600"/>
                </a:solidFill>
                <a:latin typeface="+mn-lt"/>
              </a:rPr>
              <a:t>Nikon DX camera’s (1.5x)</a:t>
            </a:r>
            <a:br>
              <a:rPr lang="en-US" b="1" dirty="0" smtClean="0">
                <a:solidFill>
                  <a:srgbClr val="CC6600"/>
                </a:solidFill>
                <a:latin typeface="+mn-lt"/>
              </a:rPr>
            </a:br>
            <a:r>
              <a:rPr lang="en-US" b="1" dirty="0" smtClean="0">
                <a:solidFill>
                  <a:srgbClr val="CC6600"/>
                </a:solidFill>
                <a:latin typeface="+mn-lt"/>
              </a:rPr>
              <a:t/>
            </a:r>
            <a:br>
              <a:rPr lang="en-US" b="1" dirty="0" smtClean="0">
                <a:solidFill>
                  <a:srgbClr val="CC6600"/>
                </a:solidFill>
                <a:latin typeface="+mn-lt"/>
              </a:rPr>
            </a:br>
            <a:r>
              <a:rPr lang="en-US" b="1" dirty="0" err="1" smtClean="0">
                <a:solidFill>
                  <a:srgbClr val="0070C0"/>
                </a:solidFill>
                <a:latin typeface="+mn-lt"/>
              </a:rPr>
              <a:t>Blauw</a:t>
            </a:r>
            <a:r>
              <a:rPr lang="en-US" b="1" dirty="0" smtClean="0">
                <a:solidFill>
                  <a:srgbClr val="0070C0"/>
                </a:solidFill>
                <a:latin typeface="+mn-lt"/>
              </a:rPr>
              <a:t>:</a:t>
            </a:r>
          </a:p>
          <a:p>
            <a:r>
              <a:rPr lang="en-US" b="1" dirty="0" smtClean="0">
                <a:solidFill>
                  <a:srgbClr val="CC6600"/>
                </a:solidFill>
                <a:latin typeface="+mn-lt"/>
              </a:rPr>
              <a:t>Canon 1.6x camera’s</a:t>
            </a:r>
            <a:endParaRPr lang="en-US" b="1" dirty="0">
              <a:solidFill>
                <a:srgbClr val="CC6600"/>
              </a:solidFill>
              <a:latin typeface="+mn-lt"/>
            </a:endParaRPr>
          </a:p>
        </p:txBody>
      </p:sp>
      <p:sp>
        <p:nvSpPr>
          <p:cNvPr id="5" name="Text Box 21"/>
          <p:cNvSpPr txBox="1">
            <a:spLocks noChangeArrowheads="1"/>
          </p:cNvSpPr>
          <p:nvPr/>
        </p:nvSpPr>
        <p:spPr bwMode="auto">
          <a:xfrm>
            <a:off x="571500" y="1181100"/>
            <a:ext cx="8305800" cy="461665"/>
          </a:xfrm>
          <a:prstGeom prst="rect">
            <a:avLst/>
          </a:prstGeom>
          <a:noFill/>
          <a:ln w="9525">
            <a:noFill/>
            <a:miter lim="800000"/>
            <a:headEnd/>
            <a:tailEnd/>
          </a:ln>
        </p:spPr>
        <p:txBody>
          <a:bodyPr wrap="square">
            <a:spAutoFit/>
          </a:bodyPr>
          <a:lstStyle/>
          <a:p>
            <a:pPr>
              <a:spcBef>
                <a:spcPct val="50000"/>
              </a:spcBef>
            </a:pPr>
            <a:r>
              <a:rPr lang="en-US" b="1" dirty="0" err="1" smtClean="0">
                <a:solidFill>
                  <a:srgbClr val="CC6600"/>
                </a:solidFill>
                <a:latin typeface="Helonia" pitchFamily="2" charset="0"/>
              </a:rPr>
              <a:t>Vergelijk</a:t>
            </a:r>
            <a:r>
              <a:rPr lang="en-US" b="1" dirty="0" smtClean="0">
                <a:solidFill>
                  <a:srgbClr val="CC6600"/>
                </a:solidFill>
                <a:latin typeface="Helonia" pitchFamily="2" charset="0"/>
              </a:rPr>
              <a:t> Full Frame (FX) met </a:t>
            </a:r>
            <a:r>
              <a:rPr lang="en-US" b="1" dirty="0" err="1" smtClean="0">
                <a:solidFill>
                  <a:srgbClr val="CC6600"/>
                </a:solidFill>
                <a:latin typeface="Helonia" pitchFamily="2" charset="0"/>
              </a:rPr>
              <a:t>andere</a:t>
            </a:r>
            <a:r>
              <a:rPr lang="en-US" b="1" dirty="0" smtClean="0">
                <a:solidFill>
                  <a:srgbClr val="CC6600"/>
                </a:solidFill>
                <a:latin typeface="Helonia" pitchFamily="2" charset="0"/>
              </a:rPr>
              <a:t> sensors</a:t>
            </a:r>
            <a:endParaRPr lang="en-US" b="1" dirty="0">
              <a:solidFill>
                <a:srgbClr val="CC6600"/>
              </a:solidFill>
              <a:latin typeface="Helonia" pitchFamily="2"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latin typeface="Helonia" pitchFamily="2" charset="0"/>
              </a:rPr>
              <a:t>Lenzen</a:t>
            </a:r>
            <a:r>
              <a:rPr lang="en-US" dirty="0" smtClean="0">
                <a:latin typeface="Helonia" pitchFamily="2" charset="0"/>
              </a:rPr>
              <a:t> </a:t>
            </a:r>
            <a:r>
              <a:rPr lang="en-US" dirty="0" err="1" smtClean="0">
                <a:latin typeface="Helonia" pitchFamily="2" charset="0"/>
              </a:rPr>
              <a:t>bij</a:t>
            </a:r>
            <a:r>
              <a:rPr lang="en-US" dirty="0" smtClean="0">
                <a:latin typeface="Helonia" pitchFamily="2" charset="0"/>
              </a:rPr>
              <a:t> FX en DX camera’s</a:t>
            </a:r>
            <a:endParaRPr lang="en-US" dirty="0" smtClean="0"/>
          </a:p>
        </p:txBody>
      </p:sp>
      <p:sp>
        <p:nvSpPr>
          <p:cNvPr id="5" name="Text Box 21"/>
          <p:cNvSpPr txBox="1">
            <a:spLocks noChangeArrowheads="1"/>
          </p:cNvSpPr>
          <p:nvPr/>
        </p:nvSpPr>
        <p:spPr bwMode="auto">
          <a:xfrm>
            <a:off x="571500" y="1181100"/>
            <a:ext cx="8305800" cy="461665"/>
          </a:xfrm>
          <a:prstGeom prst="rect">
            <a:avLst/>
          </a:prstGeom>
          <a:noFill/>
          <a:ln w="9525">
            <a:noFill/>
            <a:miter lim="800000"/>
            <a:headEnd/>
            <a:tailEnd/>
          </a:ln>
        </p:spPr>
        <p:txBody>
          <a:bodyPr wrap="square">
            <a:spAutoFit/>
          </a:bodyPr>
          <a:lstStyle/>
          <a:p>
            <a:pPr>
              <a:spcBef>
                <a:spcPct val="50000"/>
              </a:spcBef>
            </a:pPr>
            <a:r>
              <a:rPr lang="en-US" b="1" dirty="0" err="1" smtClean="0">
                <a:solidFill>
                  <a:srgbClr val="CC6600"/>
                </a:solidFill>
                <a:latin typeface="Helonia" pitchFamily="2" charset="0"/>
              </a:rPr>
              <a:t>Vergelijk</a:t>
            </a:r>
            <a:r>
              <a:rPr lang="en-US" b="1" dirty="0" smtClean="0">
                <a:solidFill>
                  <a:srgbClr val="CC6600"/>
                </a:solidFill>
                <a:latin typeface="Helonia" pitchFamily="2" charset="0"/>
              </a:rPr>
              <a:t> Full Frame (FX) met </a:t>
            </a:r>
            <a:r>
              <a:rPr lang="en-US" b="1" dirty="0" err="1" smtClean="0">
                <a:solidFill>
                  <a:srgbClr val="CC6600"/>
                </a:solidFill>
                <a:latin typeface="Helonia" pitchFamily="2" charset="0"/>
              </a:rPr>
              <a:t>andere</a:t>
            </a:r>
            <a:r>
              <a:rPr lang="en-US" b="1" dirty="0" smtClean="0">
                <a:solidFill>
                  <a:srgbClr val="CC6600"/>
                </a:solidFill>
                <a:latin typeface="Helonia" pitchFamily="2" charset="0"/>
              </a:rPr>
              <a:t> sensors</a:t>
            </a:r>
            <a:endParaRPr lang="en-US" b="1" dirty="0">
              <a:solidFill>
                <a:srgbClr val="CC6600"/>
              </a:solidFill>
              <a:latin typeface="Helonia" pitchFamily="2" charset="0"/>
            </a:endParaRPr>
          </a:p>
        </p:txBody>
      </p:sp>
      <p:pic>
        <p:nvPicPr>
          <p:cNvPr id="6" name="Picture 5" descr="full_and_crop_sensor_sizes.jpg"/>
          <p:cNvPicPr>
            <a:picLocks noChangeAspect="1"/>
          </p:cNvPicPr>
          <p:nvPr/>
        </p:nvPicPr>
        <p:blipFill>
          <a:blip r:embed="rId3" cstate="print"/>
          <a:stretch>
            <a:fillRect/>
          </a:stretch>
        </p:blipFill>
        <p:spPr>
          <a:xfrm>
            <a:off x="647700" y="2247900"/>
            <a:ext cx="7810500" cy="268160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latin typeface="Helonia" pitchFamily="2" charset="0"/>
              </a:rPr>
              <a:t>Goede</a:t>
            </a:r>
            <a:r>
              <a:rPr lang="en-US" dirty="0" smtClean="0">
                <a:latin typeface="Helonia" pitchFamily="2" charset="0"/>
              </a:rPr>
              <a:t> of </a:t>
            </a:r>
            <a:r>
              <a:rPr lang="en-US" dirty="0" err="1" smtClean="0">
                <a:latin typeface="Helonia" pitchFamily="2" charset="0"/>
              </a:rPr>
              <a:t>een</a:t>
            </a:r>
            <a:r>
              <a:rPr lang="en-US" dirty="0" smtClean="0">
                <a:latin typeface="Helonia" pitchFamily="2" charset="0"/>
              </a:rPr>
              <a:t> ‘</a:t>
            </a:r>
            <a:r>
              <a:rPr lang="en-US" dirty="0" err="1" smtClean="0">
                <a:latin typeface="Helonia" pitchFamily="2" charset="0"/>
              </a:rPr>
              <a:t>slechte</a:t>
            </a:r>
            <a:r>
              <a:rPr lang="en-US" dirty="0" smtClean="0">
                <a:latin typeface="Helonia" pitchFamily="2" charset="0"/>
              </a:rPr>
              <a:t>’ lens</a:t>
            </a:r>
            <a:endParaRPr lang="en-US" dirty="0" smtClean="0"/>
          </a:p>
        </p:txBody>
      </p:sp>
      <p:sp>
        <p:nvSpPr>
          <p:cNvPr id="5" name="Text Box 21"/>
          <p:cNvSpPr txBox="1">
            <a:spLocks noChangeArrowheads="1"/>
          </p:cNvSpPr>
          <p:nvPr/>
        </p:nvSpPr>
        <p:spPr bwMode="auto">
          <a:xfrm>
            <a:off x="571500" y="1181100"/>
            <a:ext cx="8305800" cy="830997"/>
          </a:xfrm>
          <a:prstGeom prst="rect">
            <a:avLst/>
          </a:prstGeom>
          <a:noFill/>
          <a:ln w="9525">
            <a:noFill/>
            <a:miter lim="800000"/>
            <a:headEnd/>
            <a:tailEnd/>
          </a:ln>
        </p:spPr>
        <p:txBody>
          <a:bodyPr wrap="square">
            <a:spAutoFit/>
          </a:bodyPr>
          <a:lstStyle/>
          <a:p>
            <a:pPr>
              <a:spcBef>
                <a:spcPct val="50000"/>
              </a:spcBef>
            </a:pPr>
            <a:r>
              <a:rPr lang="en-US" b="1" dirty="0" err="1" smtClean="0">
                <a:solidFill>
                  <a:srgbClr val="CC6600"/>
                </a:solidFill>
                <a:latin typeface="Helonia" pitchFamily="2" charset="0"/>
              </a:rPr>
              <a:t>Kwaliteit</a:t>
            </a:r>
            <a:r>
              <a:rPr lang="en-US" b="1" dirty="0" smtClean="0">
                <a:solidFill>
                  <a:srgbClr val="CC6600"/>
                </a:solidFill>
                <a:latin typeface="Helonia" pitchFamily="2" charset="0"/>
              </a:rPr>
              <a:t> van </a:t>
            </a:r>
            <a:r>
              <a:rPr lang="en-US" b="1" dirty="0" err="1" smtClean="0">
                <a:solidFill>
                  <a:srgbClr val="CC6600"/>
                </a:solidFill>
                <a:latin typeface="Helonia" pitchFamily="2" charset="0"/>
              </a:rPr>
              <a:t>een</a:t>
            </a:r>
            <a:r>
              <a:rPr lang="en-US" b="1" dirty="0" smtClean="0">
                <a:solidFill>
                  <a:srgbClr val="CC6600"/>
                </a:solidFill>
                <a:latin typeface="Helonia" pitchFamily="2" charset="0"/>
              </a:rPr>
              <a:t> lens </a:t>
            </a:r>
            <a:r>
              <a:rPr lang="en-US" b="1" dirty="0" err="1" smtClean="0">
                <a:solidFill>
                  <a:srgbClr val="CC6600"/>
                </a:solidFill>
                <a:latin typeface="Helonia" pitchFamily="2" charset="0"/>
              </a:rPr>
              <a:t>wordt</a:t>
            </a:r>
            <a:r>
              <a:rPr lang="en-US" b="1" dirty="0" smtClean="0">
                <a:solidFill>
                  <a:srgbClr val="CC6600"/>
                </a:solidFill>
                <a:latin typeface="Helonia" pitchFamily="2" charset="0"/>
              </a:rPr>
              <a:t> </a:t>
            </a:r>
            <a:r>
              <a:rPr lang="en-US" b="1" dirty="0" err="1" smtClean="0">
                <a:solidFill>
                  <a:srgbClr val="CC6600"/>
                </a:solidFill>
                <a:latin typeface="Helonia" pitchFamily="2" charset="0"/>
              </a:rPr>
              <a:t>bepaald</a:t>
            </a:r>
            <a:r>
              <a:rPr lang="en-US" b="1" dirty="0" smtClean="0">
                <a:solidFill>
                  <a:srgbClr val="CC6600"/>
                </a:solidFill>
                <a:latin typeface="Helonia" pitchFamily="2" charset="0"/>
              </a:rPr>
              <a:t> door </a:t>
            </a:r>
            <a:r>
              <a:rPr lang="en-US" b="1" dirty="0" err="1" smtClean="0">
                <a:solidFill>
                  <a:srgbClr val="CC6600"/>
                </a:solidFill>
                <a:latin typeface="Helonia" pitchFamily="2" charset="0"/>
              </a:rPr>
              <a:t>meerdere</a:t>
            </a:r>
            <a:r>
              <a:rPr lang="en-US" b="1" dirty="0" smtClean="0">
                <a:solidFill>
                  <a:srgbClr val="CC6600"/>
                </a:solidFill>
                <a:latin typeface="Helonia" pitchFamily="2" charset="0"/>
              </a:rPr>
              <a:t> </a:t>
            </a:r>
            <a:r>
              <a:rPr lang="en-US" b="1" dirty="0" err="1" smtClean="0">
                <a:solidFill>
                  <a:srgbClr val="CC6600"/>
                </a:solidFill>
                <a:latin typeface="Helonia" pitchFamily="2" charset="0"/>
              </a:rPr>
              <a:t>factoren</a:t>
            </a:r>
            <a:r>
              <a:rPr lang="en-US" b="1" dirty="0" smtClean="0">
                <a:solidFill>
                  <a:srgbClr val="CC6600"/>
                </a:solidFill>
                <a:latin typeface="Helonia" pitchFamily="2" charset="0"/>
              </a:rPr>
              <a:t>. </a:t>
            </a:r>
            <a:r>
              <a:rPr lang="en-US" b="1" dirty="0" err="1" smtClean="0">
                <a:solidFill>
                  <a:srgbClr val="CC6600"/>
                </a:solidFill>
                <a:latin typeface="Helonia" pitchFamily="2" charset="0"/>
              </a:rPr>
              <a:t>Voorbeelden</a:t>
            </a:r>
            <a:r>
              <a:rPr lang="en-US" b="1" dirty="0" smtClean="0">
                <a:solidFill>
                  <a:srgbClr val="CC6600"/>
                </a:solidFill>
                <a:latin typeface="Helonia" pitchFamily="2" charset="0"/>
              </a:rPr>
              <a:t> </a:t>
            </a:r>
            <a:r>
              <a:rPr lang="en-US" b="1" dirty="0" err="1" smtClean="0">
                <a:solidFill>
                  <a:srgbClr val="CC6600"/>
                </a:solidFill>
                <a:latin typeface="Helonia" pitchFamily="2" charset="0"/>
              </a:rPr>
              <a:t>zijn</a:t>
            </a:r>
            <a:r>
              <a:rPr lang="en-US" b="1" dirty="0" smtClean="0">
                <a:solidFill>
                  <a:srgbClr val="CC6600"/>
                </a:solidFill>
                <a:latin typeface="Helonia" pitchFamily="2" charset="0"/>
              </a:rPr>
              <a:t>:</a:t>
            </a:r>
            <a:endParaRPr lang="en-US" b="1" dirty="0">
              <a:solidFill>
                <a:srgbClr val="CC6600"/>
              </a:solidFill>
              <a:latin typeface="Helonia" pitchFamily="2" charset="0"/>
            </a:endParaRPr>
          </a:p>
        </p:txBody>
      </p:sp>
      <p:sp>
        <p:nvSpPr>
          <p:cNvPr id="7" name="Text Box 21"/>
          <p:cNvSpPr txBox="1">
            <a:spLocks noChangeArrowheads="1"/>
          </p:cNvSpPr>
          <p:nvPr/>
        </p:nvSpPr>
        <p:spPr bwMode="auto">
          <a:xfrm>
            <a:off x="571500" y="2095500"/>
            <a:ext cx="8305800" cy="461665"/>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b="1" dirty="0" smtClean="0">
                <a:solidFill>
                  <a:srgbClr val="CC6600"/>
                </a:solidFill>
                <a:latin typeface="Helonia" pitchFamily="2" charset="0"/>
              </a:rPr>
              <a:t> Chromatic </a:t>
            </a:r>
            <a:r>
              <a:rPr lang="en-US" b="1" dirty="0" err="1" smtClean="0">
                <a:solidFill>
                  <a:srgbClr val="CC6600"/>
                </a:solidFill>
                <a:latin typeface="Helonia" pitchFamily="2" charset="0"/>
              </a:rPr>
              <a:t>abberation</a:t>
            </a:r>
            <a:endParaRPr lang="en-US" b="1" dirty="0">
              <a:solidFill>
                <a:srgbClr val="CC6600"/>
              </a:solidFill>
              <a:latin typeface="Helonia" pitchFamily="2" charset="0"/>
            </a:endParaRPr>
          </a:p>
        </p:txBody>
      </p:sp>
      <p:sp>
        <p:nvSpPr>
          <p:cNvPr id="8" name="Text Box 21"/>
          <p:cNvSpPr txBox="1">
            <a:spLocks noChangeArrowheads="1"/>
          </p:cNvSpPr>
          <p:nvPr/>
        </p:nvSpPr>
        <p:spPr bwMode="auto">
          <a:xfrm>
            <a:off x="571500" y="2590800"/>
            <a:ext cx="8305800" cy="461665"/>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b="1" dirty="0" smtClean="0">
                <a:solidFill>
                  <a:srgbClr val="CC6600"/>
                </a:solidFill>
                <a:latin typeface="Helonia" pitchFamily="2" charset="0"/>
              </a:rPr>
              <a:t> Radial distortion </a:t>
            </a:r>
            <a:r>
              <a:rPr lang="en-US" sz="1600" b="1" dirty="0" smtClean="0">
                <a:solidFill>
                  <a:srgbClr val="CC6600"/>
                </a:solidFill>
                <a:latin typeface="Helonia" pitchFamily="2" charset="0"/>
              </a:rPr>
              <a:t>(pin cushion, barrel)</a:t>
            </a:r>
            <a:endParaRPr lang="en-US" sz="1600" b="1" dirty="0">
              <a:solidFill>
                <a:srgbClr val="CC6600"/>
              </a:solidFill>
              <a:latin typeface="Helonia" pitchFamily="2" charset="0"/>
            </a:endParaRPr>
          </a:p>
        </p:txBody>
      </p:sp>
      <p:sp>
        <p:nvSpPr>
          <p:cNvPr id="9" name="Text Box 21"/>
          <p:cNvSpPr txBox="1">
            <a:spLocks noChangeArrowheads="1"/>
          </p:cNvSpPr>
          <p:nvPr/>
        </p:nvSpPr>
        <p:spPr bwMode="auto">
          <a:xfrm>
            <a:off x="571500" y="3086100"/>
            <a:ext cx="8305800" cy="461665"/>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b="1" dirty="0" smtClean="0">
                <a:solidFill>
                  <a:srgbClr val="CC6600"/>
                </a:solidFill>
                <a:latin typeface="Helonia" pitchFamily="2" charset="0"/>
              </a:rPr>
              <a:t> </a:t>
            </a:r>
            <a:r>
              <a:rPr lang="en-US" b="1" dirty="0" err="1" smtClean="0">
                <a:solidFill>
                  <a:srgbClr val="CC6600"/>
                </a:solidFill>
                <a:latin typeface="Helonia" pitchFamily="2" charset="0"/>
              </a:rPr>
              <a:t>Bokeh</a:t>
            </a:r>
            <a:endParaRPr lang="en-US" b="1" dirty="0">
              <a:solidFill>
                <a:srgbClr val="CC6600"/>
              </a:solidFill>
              <a:latin typeface="Helonia" pitchFamily="2" charset="0"/>
            </a:endParaRPr>
          </a:p>
        </p:txBody>
      </p:sp>
      <p:pic>
        <p:nvPicPr>
          <p:cNvPr id="10" name="Picture 9" descr="415px-Lens6a.svg.png"/>
          <p:cNvPicPr>
            <a:picLocks noChangeAspect="1"/>
          </p:cNvPicPr>
          <p:nvPr/>
        </p:nvPicPr>
        <p:blipFill>
          <a:blip r:embed="rId3" cstate="print"/>
          <a:stretch>
            <a:fillRect/>
          </a:stretch>
        </p:blipFill>
        <p:spPr>
          <a:xfrm>
            <a:off x="723900" y="3771900"/>
            <a:ext cx="3952875" cy="2381250"/>
          </a:xfrm>
          <a:prstGeom prst="rect">
            <a:avLst/>
          </a:prstGeom>
        </p:spPr>
      </p:pic>
      <p:pic>
        <p:nvPicPr>
          <p:cNvPr id="11" name="Picture 10" descr="ca.jpg"/>
          <p:cNvPicPr>
            <a:picLocks noChangeAspect="1"/>
          </p:cNvPicPr>
          <p:nvPr/>
        </p:nvPicPr>
        <p:blipFill>
          <a:blip r:embed="rId4" cstate="print"/>
          <a:stretch>
            <a:fillRect/>
          </a:stretch>
        </p:blipFill>
        <p:spPr>
          <a:xfrm>
            <a:off x="5105400" y="3771900"/>
            <a:ext cx="3200400" cy="2400300"/>
          </a:xfrm>
          <a:prstGeom prst="rect">
            <a:avLst/>
          </a:prstGeom>
        </p:spPr>
      </p:pic>
      <p:pic>
        <p:nvPicPr>
          <p:cNvPr id="12" name="Picture 11" descr="distortion.jpg"/>
          <p:cNvPicPr>
            <a:picLocks noChangeAspect="1"/>
          </p:cNvPicPr>
          <p:nvPr/>
        </p:nvPicPr>
        <p:blipFill>
          <a:blip r:embed="rId5" cstate="print"/>
          <a:stretch>
            <a:fillRect/>
          </a:stretch>
        </p:blipFill>
        <p:spPr>
          <a:xfrm>
            <a:off x="723900" y="3771900"/>
            <a:ext cx="5949896" cy="2400300"/>
          </a:xfrm>
          <a:prstGeom prst="rect">
            <a:avLst/>
          </a:prstGeom>
        </p:spPr>
      </p:pic>
      <p:pic>
        <p:nvPicPr>
          <p:cNvPr id="14" name="Picture 13" descr="BadBokeh.jpg"/>
          <p:cNvPicPr>
            <a:picLocks noChangeAspect="1"/>
          </p:cNvPicPr>
          <p:nvPr/>
        </p:nvPicPr>
        <p:blipFill>
          <a:blip r:embed="rId6" cstate="print"/>
          <a:stretch>
            <a:fillRect/>
          </a:stretch>
        </p:blipFill>
        <p:spPr>
          <a:xfrm>
            <a:off x="838200" y="3543300"/>
            <a:ext cx="2514600" cy="2942128"/>
          </a:xfrm>
          <a:prstGeom prst="rect">
            <a:avLst/>
          </a:prstGeom>
        </p:spPr>
      </p:pic>
      <p:pic>
        <p:nvPicPr>
          <p:cNvPr id="15" name="Picture 14" descr="nice_bokeh.jpg"/>
          <p:cNvPicPr>
            <a:picLocks noChangeAspect="1"/>
          </p:cNvPicPr>
          <p:nvPr/>
        </p:nvPicPr>
        <p:blipFill>
          <a:blip r:embed="rId7" cstate="print"/>
          <a:stretch>
            <a:fillRect/>
          </a:stretch>
        </p:blipFill>
        <p:spPr>
          <a:xfrm>
            <a:off x="3505200" y="3543300"/>
            <a:ext cx="4410461" cy="29337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latin typeface="Helonia" pitchFamily="2" charset="0"/>
              </a:rPr>
              <a:t>Thanks!</a:t>
            </a:r>
            <a:endParaRPr lang="en-US" dirty="0" smtClean="0"/>
          </a:p>
        </p:txBody>
      </p:sp>
      <p:sp>
        <p:nvSpPr>
          <p:cNvPr id="5" name="Text Box 21"/>
          <p:cNvSpPr txBox="1">
            <a:spLocks noChangeArrowheads="1"/>
          </p:cNvSpPr>
          <p:nvPr/>
        </p:nvSpPr>
        <p:spPr bwMode="auto">
          <a:xfrm>
            <a:off x="533400" y="1714500"/>
            <a:ext cx="8305800" cy="461665"/>
          </a:xfrm>
          <a:prstGeom prst="rect">
            <a:avLst/>
          </a:prstGeom>
          <a:noFill/>
          <a:ln w="9525">
            <a:noFill/>
            <a:miter lim="800000"/>
            <a:headEnd/>
            <a:tailEnd/>
          </a:ln>
        </p:spPr>
        <p:txBody>
          <a:bodyPr wrap="square">
            <a:spAutoFit/>
          </a:bodyPr>
          <a:lstStyle/>
          <a:p>
            <a:pPr>
              <a:spcBef>
                <a:spcPct val="50000"/>
              </a:spcBef>
            </a:pPr>
            <a:r>
              <a:rPr lang="en-US" b="1" dirty="0" err="1" smtClean="0">
                <a:solidFill>
                  <a:srgbClr val="CC6600"/>
                </a:solidFill>
                <a:latin typeface="Helonia" pitchFamily="2" charset="0"/>
              </a:rPr>
              <a:t>Vragen</a:t>
            </a:r>
            <a:r>
              <a:rPr lang="en-US" b="1" dirty="0" smtClean="0">
                <a:solidFill>
                  <a:srgbClr val="CC6600"/>
                </a:solidFill>
                <a:latin typeface="Helonia" pitchFamily="2" charset="0"/>
              </a:rPr>
              <a:t> / </a:t>
            </a:r>
            <a:r>
              <a:rPr lang="en-US" b="1" dirty="0" err="1" smtClean="0">
                <a:solidFill>
                  <a:srgbClr val="CC6600"/>
                </a:solidFill>
                <a:latin typeface="Helonia" pitchFamily="2" charset="0"/>
              </a:rPr>
              <a:t>Opmerkingen</a:t>
            </a:r>
            <a:r>
              <a:rPr lang="en-US" b="1" dirty="0" smtClean="0">
                <a:solidFill>
                  <a:srgbClr val="CC6600"/>
                </a:solidFill>
                <a:latin typeface="Helonia" pitchFamily="2" charset="0"/>
              </a:rPr>
              <a:t>?</a:t>
            </a:r>
            <a:endParaRPr lang="en-US" b="1" dirty="0">
              <a:solidFill>
                <a:srgbClr val="CC6600"/>
              </a:solidFill>
              <a:latin typeface="Helonia" pitchFamily="2" charset="0"/>
            </a:endParaRPr>
          </a:p>
        </p:txBody>
      </p:sp>
      <p:sp>
        <p:nvSpPr>
          <p:cNvPr id="13" name="Text Box 21"/>
          <p:cNvSpPr txBox="1">
            <a:spLocks noChangeArrowheads="1"/>
          </p:cNvSpPr>
          <p:nvPr/>
        </p:nvSpPr>
        <p:spPr bwMode="auto">
          <a:xfrm>
            <a:off x="3200400" y="3505200"/>
            <a:ext cx="2781300" cy="707886"/>
          </a:xfrm>
          <a:prstGeom prst="rect">
            <a:avLst/>
          </a:prstGeom>
          <a:noFill/>
          <a:ln w="9525">
            <a:noFill/>
            <a:miter lim="800000"/>
            <a:headEnd/>
            <a:tailEnd/>
          </a:ln>
        </p:spPr>
        <p:txBody>
          <a:bodyPr wrap="square">
            <a:spAutoFit/>
          </a:bodyPr>
          <a:lstStyle/>
          <a:p>
            <a:pPr>
              <a:spcBef>
                <a:spcPct val="50000"/>
              </a:spcBef>
            </a:pPr>
            <a:r>
              <a:rPr lang="en-US" sz="4000" b="1" dirty="0" smtClean="0">
                <a:solidFill>
                  <a:srgbClr val="CC6600"/>
                </a:solidFill>
                <a:latin typeface="Helonia" pitchFamily="2" charset="0"/>
              </a:rPr>
              <a:t>Thanks!</a:t>
            </a:r>
            <a:endParaRPr lang="en-US" sz="4000" b="1" dirty="0">
              <a:solidFill>
                <a:srgbClr val="CC6600"/>
              </a:solidFill>
              <a:latin typeface="Helonia" pitchFamily="2"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17092" y="152400"/>
            <a:ext cx="7772400" cy="762000"/>
          </a:xfrm>
        </p:spPr>
        <p:txBody>
          <a:bodyPr/>
          <a:lstStyle/>
          <a:p>
            <a:pPr eaLnBrk="1" hangingPunct="1"/>
            <a:r>
              <a:rPr lang="en-US" dirty="0" smtClean="0"/>
              <a:t>Agenda</a:t>
            </a:r>
          </a:p>
        </p:txBody>
      </p:sp>
      <p:sp>
        <p:nvSpPr>
          <p:cNvPr id="17" name="Text Box 21"/>
          <p:cNvSpPr txBox="1">
            <a:spLocks noChangeArrowheads="1"/>
          </p:cNvSpPr>
          <p:nvPr/>
        </p:nvSpPr>
        <p:spPr bwMode="auto">
          <a:xfrm>
            <a:off x="495300" y="1257300"/>
            <a:ext cx="8109671" cy="5047536"/>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800" b="1" dirty="0" smtClean="0">
                <a:solidFill>
                  <a:srgbClr val="CC6600"/>
                </a:solidFill>
                <a:latin typeface="Helonia" pitchFamily="2" charset="0"/>
              </a:rPr>
              <a:t> </a:t>
            </a:r>
            <a:r>
              <a:rPr lang="en-US" sz="2800" b="1" dirty="0" err="1" smtClean="0">
                <a:solidFill>
                  <a:srgbClr val="CC6600"/>
                </a:solidFill>
                <a:latin typeface="Helonia" pitchFamily="2" charset="0"/>
              </a:rPr>
              <a:t>Werking</a:t>
            </a:r>
            <a:r>
              <a:rPr lang="en-US" sz="2800" b="1" dirty="0" smtClean="0">
                <a:solidFill>
                  <a:srgbClr val="CC6600"/>
                </a:solidFill>
                <a:latin typeface="Helonia" pitchFamily="2" charset="0"/>
              </a:rPr>
              <a:t> van </a:t>
            </a:r>
            <a:r>
              <a:rPr lang="en-US" sz="2800" b="1" dirty="0" err="1" smtClean="0">
                <a:solidFill>
                  <a:srgbClr val="CC6600"/>
                </a:solidFill>
                <a:latin typeface="Helonia" pitchFamily="2" charset="0"/>
              </a:rPr>
              <a:t>een</a:t>
            </a:r>
            <a:r>
              <a:rPr lang="en-US" sz="2800" b="1" dirty="0" smtClean="0">
                <a:solidFill>
                  <a:srgbClr val="CC6600"/>
                </a:solidFill>
                <a:latin typeface="Helonia" pitchFamily="2" charset="0"/>
              </a:rPr>
              <a:t> </a:t>
            </a:r>
            <a:r>
              <a:rPr lang="en-US" sz="2800" b="1" dirty="0" err="1" smtClean="0">
                <a:solidFill>
                  <a:srgbClr val="CC6600"/>
                </a:solidFill>
                <a:latin typeface="Helonia" pitchFamily="2" charset="0"/>
              </a:rPr>
              <a:t>objectief</a:t>
            </a:r>
            <a:endParaRPr lang="en-US" sz="2800" b="1" dirty="0" smtClean="0">
              <a:solidFill>
                <a:srgbClr val="CC6600"/>
              </a:solidFill>
              <a:latin typeface="Helonia" pitchFamily="2" charset="0"/>
            </a:endParaRPr>
          </a:p>
          <a:p>
            <a:pPr>
              <a:spcBef>
                <a:spcPct val="50000"/>
              </a:spcBef>
              <a:buFont typeface="Arial" pitchFamily="34" charset="0"/>
              <a:buChar char="•"/>
            </a:pPr>
            <a:r>
              <a:rPr lang="en-US" sz="2800" b="1" dirty="0" smtClean="0">
                <a:solidFill>
                  <a:srgbClr val="CC6600"/>
                </a:solidFill>
                <a:latin typeface="Helonia" pitchFamily="2" charset="0"/>
              </a:rPr>
              <a:t> Effect van </a:t>
            </a:r>
            <a:r>
              <a:rPr lang="en-US" sz="2800" b="1" dirty="0" err="1" smtClean="0">
                <a:solidFill>
                  <a:srgbClr val="CC6600"/>
                </a:solidFill>
                <a:latin typeface="Helonia" pitchFamily="2" charset="0"/>
              </a:rPr>
              <a:t>veranderingen</a:t>
            </a:r>
            <a:r>
              <a:rPr lang="en-US" sz="2800" b="1" dirty="0" smtClean="0">
                <a:solidFill>
                  <a:srgbClr val="CC6600"/>
                </a:solidFill>
                <a:latin typeface="Helonia" pitchFamily="2" charset="0"/>
              </a:rPr>
              <a:t> </a:t>
            </a:r>
            <a:r>
              <a:rPr lang="en-US" sz="2800" b="1" dirty="0" err="1" smtClean="0">
                <a:solidFill>
                  <a:srgbClr val="CC6600"/>
                </a:solidFill>
                <a:latin typeface="Helonia" pitchFamily="2" charset="0"/>
              </a:rPr>
              <a:t>aan</a:t>
            </a:r>
            <a:r>
              <a:rPr lang="en-US" sz="2800" b="1" dirty="0" smtClean="0">
                <a:solidFill>
                  <a:srgbClr val="CC6600"/>
                </a:solidFill>
                <a:latin typeface="Helonia" pitchFamily="2" charset="0"/>
              </a:rPr>
              <a:t>…</a:t>
            </a:r>
          </a:p>
          <a:p>
            <a:pPr lvl="1">
              <a:spcBef>
                <a:spcPct val="50000"/>
              </a:spcBef>
              <a:buFont typeface="Arial" pitchFamily="34" charset="0"/>
              <a:buChar char="•"/>
            </a:pPr>
            <a:r>
              <a:rPr lang="en-US" sz="2800" b="1" dirty="0" smtClean="0">
                <a:solidFill>
                  <a:srgbClr val="CC6600"/>
                </a:solidFill>
                <a:latin typeface="Helonia" pitchFamily="2" charset="0"/>
              </a:rPr>
              <a:t> .. </a:t>
            </a:r>
            <a:r>
              <a:rPr lang="en-US" sz="2800" b="1" dirty="0" err="1" smtClean="0">
                <a:solidFill>
                  <a:srgbClr val="CC6600"/>
                </a:solidFill>
                <a:latin typeface="Helonia" pitchFamily="2" charset="0"/>
              </a:rPr>
              <a:t>diafragma</a:t>
            </a:r>
            <a:endParaRPr lang="en-US" sz="2800" b="1" dirty="0" smtClean="0">
              <a:solidFill>
                <a:srgbClr val="CC6600"/>
              </a:solidFill>
              <a:latin typeface="Helonia" pitchFamily="2" charset="0"/>
            </a:endParaRPr>
          </a:p>
          <a:p>
            <a:pPr lvl="1">
              <a:spcBef>
                <a:spcPct val="50000"/>
              </a:spcBef>
              <a:buFont typeface="Arial" pitchFamily="34" charset="0"/>
              <a:buChar char="•"/>
            </a:pPr>
            <a:r>
              <a:rPr lang="en-US" sz="2800" b="1" dirty="0" smtClean="0">
                <a:solidFill>
                  <a:srgbClr val="CC6600"/>
                </a:solidFill>
                <a:latin typeface="Helonia" pitchFamily="2" charset="0"/>
              </a:rPr>
              <a:t> .. </a:t>
            </a:r>
            <a:r>
              <a:rPr lang="en-US" sz="2800" b="1" dirty="0" err="1" smtClean="0">
                <a:solidFill>
                  <a:srgbClr val="CC6600"/>
                </a:solidFill>
                <a:latin typeface="Helonia" pitchFamily="2" charset="0"/>
              </a:rPr>
              <a:t>sluitertijd</a:t>
            </a:r>
            <a:endParaRPr lang="en-US" sz="2800" b="1" dirty="0" smtClean="0">
              <a:solidFill>
                <a:srgbClr val="CC6600"/>
              </a:solidFill>
              <a:latin typeface="Helonia" pitchFamily="2" charset="0"/>
            </a:endParaRPr>
          </a:p>
          <a:p>
            <a:pPr lvl="1">
              <a:spcBef>
                <a:spcPct val="50000"/>
              </a:spcBef>
              <a:buFont typeface="Arial" pitchFamily="34" charset="0"/>
              <a:buChar char="•"/>
            </a:pPr>
            <a:r>
              <a:rPr lang="en-US" sz="2800" b="1" dirty="0" smtClean="0">
                <a:solidFill>
                  <a:srgbClr val="CC6600"/>
                </a:solidFill>
                <a:latin typeface="Helonia" pitchFamily="2" charset="0"/>
              </a:rPr>
              <a:t> .. ISO</a:t>
            </a:r>
          </a:p>
          <a:p>
            <a:pPr>
              <a:spcBef>
                <a:spcPct val="50000"/>
              </a:spcBef>
              <a:buFont typeface="Arial" pitchFamily="34" charset="0"/>
              <a:buChar char="•"/>
            </a:pPr>
            <a:r>
              <a:rPr lang="en-US" sz="2800" b="1" dirty="0" smtClean="0">
                <a:solidFill>
                  <a:srgbClr val="CC6600"/>
                </a:solidFill>
                <a:latin typeface="Helonia" pitchFamily="2" charset="0"/>
              </a:rPr>
              <a:t> </a:t>
            </a:r>
            <a:r>
              <a:rPr lang="en-US" sz="2800" b="1" dirty="0" err="1" smtClean="0">
                <a:solidFill>
                  <a:srgbClr val="CC6600"/>
                </a:solidFill>
                <a:latin typeface="Helonia" pitchFamily="2" charset="0"/>
              </a:rPr>
              <a:t>Belichtings</a:t>
            </a:r>
            <a:r>
              <a:rPr lang="en-US" sz="2800" b="1" dirty="0" smtClean="0">
                <a:solidFill>
                  <a:srgbClr val="CC6600"/>
                </a:solidFill>
                <a:latin typeface="Helonia" pitchFamily="2" charset="0"/>
              </a:rPr>
              <a:t> </a:t>
            </a:r>
            <a:r>
              <a:rPr lang="en-US" sz="2800" b="1" dirty="0" err="1" smtClean="0">
                <a:solidFill>
                  <a:srgbClr val="CC6600"/>
                </a:solidFill>
                <a:latin typeface="Helonia" pitchFamily="2" charset="0"/>
              </a:rPr>
              <a:t>driehoek</a:t>
            </a:r>
            <a:endParaRPr lang="en-US" sz="2800" b="1" dirty="0" smtClean="0">
              <a:solidFill>
                <a:srgbClr val="CC6600"/>
              </a:solidFill>
              <a:latin typeface="Helonia" pitchFamily="2" charset="0"/>
            </a:endParaRPr>
          </a:p>
          <a:p>
            <a:pPr>
              <a:spcBef>
                <a:spcPct val="50000"/>
              </a:spcBef>
              <a:buFont typeface="Arial" pitchFamily="34" charset="0"/>
              <a:buChar char="•"/>
            </a:pPr>
            <a:r>
              <a:rPr lang="en-US" sz="2800" b="1" dirty="0" smtClean="0">
                <a:solidFill>
                  <a:srgbClr val="CC6600"/>
                </a:solidFill>
                <a:latin typeface="Helonia" pitchFamily="2" charset="0"/>
              </a:rPr>
              <a:t> </a:t>
            </a:r>
            <a:r>
              <a:rPr lang="en-US" sz="2800" b="1" dirty="0" err="1" smtClean="0">
                <a:solidFill>
                  <a:srgbClr val="CC6600"/>
                </a:solidFill>
                <a:latin typeface="Helonia" pitchFamily="2" charset="0"/>
              </a:rPr>
              <a:t>Lenzen</a:t>
            </a:r>
            <a:r>
              <a:rPr lang="en-US" sz="2800" b="1" dirty="0" smtClean="0">
                <a:solidFill>
                  <a:srgbClr val="CC6600"/>
                </a:solidFill>
                <a:latin typeface="Helonia" pitchFamily="2" charset="0"/>
              </a:rPr>
              <a:t> </a:t>
            </a:r>
            <a:r>
              <a:rPr lang="en-US" sz="2800" b="1" dirty="0" err="1" smtClean="0">
                <a:solidFill>
                  <a:srgbClr val="CC6600"/>
                </a:solidFill>
                <a:latin typeface="Helonia" pitchFamily="2" charset="0"/>
              </a:rPr>
              <a:t>bij</a:t>
            </a:r>
            <a:r>
              <a:rPr lang="en-US" sz="2800" b="1" dirty="0" smtClean="0">
                <a:solidFill>
                  <a:srgbClr val="CC6600"/>
                </a:solidFill>
                <a:latin typeface="Helonia" pitchFamily="2" charset="0"/>
              </a:rPr>
              <a:t> FX en DX camera’s</a:t>
            </a:r>
          </a:p>
          <a:p>
            <a:pPr>
              <a:spcBef>
                <a:spcPct val="50000"/>
              </a:spcBef>
              <a:buFont typeface="Arial" pitchFamily="34" charset="0"/>
              <a:buChar char="•"/>
            </a:pPr>
            <a:r>
              <a:rPr lang="en-US" sz="2800" b="1" dirty="0" smtClean="0">
                <a:solidFill>
                  <a:srgbClr val="CC6600"/>
                </a:solidFill>
                <a:latin typeface="Helonia" pitchFamily="2" charset="0"/>
              </a:rPr>
              <a:t> </a:t>
            </a:r>
            <a:r>
              <a:rPr lang="en-US" sz="2800" b="1" dirty="0" err="1" smtClean="0">
                <a:solidFill>
                  <a:srgbClr val="CC6600"/>
                </a:solidFill>
                <a:latin typeface="Helonia" pitchFamily="2" charset="0"/>
              </a:rPr>
              <a:t>Goede</a:t>
            </a:r>
            <a:r>
              <a:rPr lang="en-US" sz="2800" b="1" dirty="0" smtClean="0">
                <a:solidFill>
                  <a:srgbClr val="CC6600"/>
                </a:solidFill>
                <a:latin typeface="Helonia" pitchFamily="2" charset="0"/>
              </a:rPr>
              <a:t> of </a:t>
            </a:r>
            <a:r>
              <a:rPr lang="en-US" sz="2800" b="1" dirty="0" err="1" smtClean="0">
                <a:solidFill>
                  <a:srgbClr val="CC6600"/>
                </a:solidFill>
                <a:latin typeface="Helonia" pitchFamily="2" charset="0"/>
              </a:rPr>
              <a:t>een</a:t>
            </a:r>
            <a:r>
              <a:rPr lang="en-US" sz="2800" b="1" dirty="0" smtClean="0">
                <a:solidFill>
                  <a:srgbClr val="CC6600"/>
                </a:solidFill>
                <a:latin typeface="Helonia" pitchFamily="2" charset="0"/>
              </a:rPr>
              <a:t> ‘</a:t>
            </a:r>
            <a:r>
              <a:rPr lang="en-US" sz="2800" b="1" dirty="0" err="1" smtClean="0">
                <a:solidFill>
                  <a:srgbClr val="CC6600"/>
                </a:solidFill>
                <a:latin typeface="Helonia" pitchFamily="2" charset="0"/>
              </a:rPr>
              <a:t>slechte</a:t>
            </a:r>
            <a:r>
              <a:rPr lang="en-US" sz="2800" b="1" dirty="0" smtClean="0">
                <a:solidFill>
                  <a:srgbClr val="CC6600"/>
                </a:solidFill>
                <a:latin typeface="Helonia" pitchFamily="2" charset="0"/>
              </a:rPr>
              <a:t>’ lens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26329" y="152400"/>
            <a:ext cx="7772400" cy="762000"/>
          </a:xfrm>
        </p:spPr>
        <p:txBody>
          <a:bodyPr/>
          <a:lstStyle/>
          <a:p>
            <a:pPr eaLnBrk="1" hangingPunct="1"/>
            <a:r>
              <a:rPr lang="en-US" dirty="0" err="1" smtClean="0">
                <a:latin typeface="Helonia" pitchFamily="2" charset="0"/>
              </a:rPr>
              <a:t>Werking</a:t>
            </a:r>
            <a:r>
              <a:rPr lang="en-US" dirty="0" smtClean="0">
                <a:latin typeface="Helonia" pitchFamily="2" charset="0"/>
              </a:rPr>
              <a:t> van </a:t>
            </a:r>
            <a:r>
              <a:rPr lang="en-US" dirty="0" err="1" smtClean="0">
                <a:latin typeface="Helonia" pitchFamily="2" charset="0"/>
              </a:rPr>
              <a:t>een</a:t>
            </a:r>
            <a:r>
              <a:rPr lang="en-US" dirty="0" smtClean="0">
                <a:latin typeface="Helonia" pitchFamily="2" charset="0"/>
              </a:rPr>
              <a:t> </a:t>
            </a:r>
            <a:r>
              <a:rPr lang="en-US" dirty="0" err="1" smtClean="0">
                <a:latin typeface="Helonia" pitchFamily="2" charset="0"/>
              </a:rPr>
              <a:t>objectief</a:t>
            </a:r>
            <a:endParaRPr lang="en-US" dirty="0" smtClean="0"/>
          </a:p>
        </p:txBody>
      </p:sp>
      <p:sp>
        <p:nvSpPr>
          <p:cNvPr id="17" name="Text Box 21"/>
          <p:cNvSpPr txBox="1">
            <a:spLocks noChangeArrowheads="1"/>
          </p:cNvSpPr>
          <p:nvPr/>
        </p:nvSpPr>
        <p:spPr bwMode="auto">
          <a:xfrm>
            <a:off x="526329" y="1113559"/>
            <a:ext cx="8109671" cy="707886"/>
          </a:xfrm>
          <a:prstGeom prst="rect">
            <a:avLst/>
          </a:prstGeom>
          <a:noFill/>
          <a:ln w="9525">
            <a:noFill/>
            <a:miter lim="800000"/>
            <a:headEnd/>
            <a:tailEnd/>
          </a:ln>
        </p:spPr>
        <p:txBody>
          <a:bodyPr wrap="square">
            <a:spAutoFit/>
          </a:bodyPr>
          <a:lstStyle/>
          <a:p>
            <a:pPr>
              <a:spcBef>
                <a:spcPct val="50000"/>
              </a:spcBef>
            </a:pPr>
            <a:r>
              <a:rPr lang="en-US" sz="2000" b="1" dirty="0" smtClean="0">
                <a:solidFill>
                  <a:srgbClr val="CC6600"/>
                </a:solidFill>
                <a:latin typeface="Helonia" pitchFamily="2" charset="0"/>
              </a:rPr>
              <a:t>Camera </a:t>
            </a:r>
            <a:r>
              <a:rPr lang="en-US" sz="2000" b="1" dirty="0" err="1" smtClean="0">
                <a:solidFill>
                  <a:srgbClr val="CC6600"/>
                </a:solidFill>
                <a:latin typeface="Helonia" pitchFamily="2" charset="0"/>
              </a:rPr>
              <a:t>obscura</a:t>
            </a:r>
            <a:r>
              <a:rPr lang="en-US" sz="2000" b="1" dirty="0" smtClean="0">
                <a:solidFill>
                  <a:srgbClr val="CC6600"/>
                </a:solidFill>
                <a:latin typeface="Helonia" pitchFamily="2" charset="0"/>
              </a:rPr>
              <a:t> is het </a:t>
            </a:r>
            <a:r>
              <a:rPr lang="en-US" sz="2000" b="1" dirty="0" err="1" smtClean="0">
                <a:solidFill>
                  <a:srgbClr val="CC6600"/>
                </a:solidFill>
                <a:latin typeface="Helonia" pitchFamily="2" charset="0"/>
              </a:rPr>
              <a:t>eerste</a:t>
            </a:r>
            <a:r>
              <a:rPr lang="en-US" sz="2000" b="1" dirty="0" smtClean="0">
                <a:solidFill>
                  <a:srgbClr val="CC6600"/>
                </a:solidFill>
                <a:latin typeface="Helonia" pitchFamily="2" charset="0"/>
              </a:rPr>
              <a:t> </a:t>
            </a:r>
            <a:r>
              <a:rPr lang="en-US" sz="2000" b="1" dirty="0" err="1" smtClean="0">
                <a:solidFill>
                  <a:srgbClr val="CC6600"/>
                </a:solidFill>
                <a:latin typeface="Helonia" pitchFamily="2" charset="0"/>
              </a:rPr>
              <a:t>voorbeeld</a:t>
            </a:r>
            <a:r>
              <a:rPr lang="en-US" sz="2000" b="1" dirty="0" smtClean="0">
                <a:solidFill>
                  <a:srgbClr val="CC6600"/>
                </a:solidFill>
                <a:latin typeface="Helonia" pitchFamily="2" charset="0"/>
              </a:rPr>
              <a:t> van </a:t>
            </a:r>
            <a:r>
              <a:rPr lang="en-US" sz="2000" b="1" dirty="0" err="1" smtClean="0">
                <a:solidFill>
                  <a:srgbClr val="CC6600"/>
                </a:solidFill>
                <a:latin typeface="Helonia" pitchFamily="2" charset="0"/>
              </a:rPr>
              <a:t>een</a:t>
            </a:r>
            <a:r>
              <a:rPr lang="en-US" sz="2000" b="1" dirty="0" smtClean="0">
                <a:solidFill>
                  <a:srgbClr val="CC6600"/>
                </a:solidFill>
                <a:latin typeface="Helonia" pitchFamily="2" charset="0"/>
              </a:rPr>
              <a:t> “lens” met </a:t>
            </a:r>
            <a:r>
              <a:rPr lang="en-US" sz="2000" b="1" dirty="0" err="1" smtClean="0">
                <a:solidFill>
                  <a:srgbClr val="CC6600"/>
                </a:solidFill>
                <a:latin typeface="Helonia" pitchFamily="2" charset="0"/>
              </a:rPr>
              <a:t>een</a:t>
            </a:r>
            <a:r>
              <a:rPr lang="en-US" sz="2000" b="1" dirty="0" smtClean="0">
                <a:solidFill>
                  <a:srgbClr val="CC6600"/>
                </a:solidFill>
                <a:latin typeface="Helonia" pitchFamily="2" charset="0"/>
              </a:rPr>
              <a:t> </a:t>
            </a:r>
            <a:r>
              <a:rPr lang="en-US" sz="2000" b="1" dirty="0" err="1" smtClean="0">
                <a:solidFill>
                  <a:srgbClr val="CC6600"/>
                </a:solidFill>
                <a:latin typeface="Helonia" pitchFamily="2" charset="0"/>
              </a:rPr>
              <a:t>klein</a:t>
            </a:r>
            <a:r>
              <a:rPr lang="en-US" sz="2000" b="1" dirty="0" smtClean="0">
                <a:solidFill>
                  <a:srgbClr val="CC6600"/>
                </a:solidFill>
                <a:latin typeface="Helonia" pitchFamily="2" charset="0"/>
              </a:rPr>
              <a:t> </a:t>
            </a:r>
            <a:r>
              <a:rPr lang="en-US" sz="2000" b="1" dirty="0" err="1" smtClean="0">
                <a:solidFill>
                  <a:srgbClr val="CC6600"/>
                </a:solidFill>
                <a:latin typeface="Helonia" pitchFamily="2" charset="0"/>
              </a:rPr>
              <a:t>diafragma</a:t>
            </a:r>
            <a:endParaRPr lang="en-US" sz="2000" b="1" dirty="0" smtClean="0">
              <a:solidFill>
                <a:srgbClr val="CC6600"/>
              </a:solidFill>
              <a:latin typeface="Helonia" pitchFamily="2" charset="0"/>
            </a:endParaRPr>
          </a:p>
        </p:txBody>
      </p:sp>
      <p:pic>
        <p:nvPicPr>
          <p:cNvPr id="67589" name="Picture 5"/>
          <p:cNvPicPr>
            <a:picLocks noChangeAspect="1" noChangeArrowheads="1"/>
          </p:cNvPicPr>
          <p:nvPr/>
        </p:nvPicPr>
        <p:blipFill>
          <a:blip r:embed="rId3" cstate="print"/>
          <a:srcRect/>
          <a:stretch>
            <a:fillRect/>
          </a:stretch>
        </p:blipFill>
        <p:spPr bwMode="auto">
          <a:xfrm>
            <a:off x="1524000" y="2362200"/>
            <a:ext cx="58293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26329" y="152400"/>
            <a:ext cx="7772400" cy="762000"/>
          </a:xfrm>
        </p:spPr>
        <p:txBody>
          <a:bodyPr/>
          <a:lstStyle/>
          <a:p>
            <a:pPr eaLnBrk="1" hangingPunct="1"/>
            <a:r>
              <a:rPr lang="en-US" dirty="0" err="1" smtClean="0">
                <a:latin typeface="Helonia" pitchFamily="2" charset="0"/>
              </a:rPr>
              <a:t>Werking</a:t>
            </a:r>
            <a:r>
              <a:rPr lang="en-US" dirty="0" smtClean="0">
                <a:latin typeface="Helonia" pitchFamily="2" charset="0"/>
              </a:rPr>
              <a:t> van </a:t>
            </a:r>
            <a:r>
              <a:rPr lang="en-US" dirty="0" err="1" smtClean="0">
                <a:latin typeface="Helonia" pitchFamily="2" charset="0"/>
              </a:rPr>
              <a:t>een</a:t>
            </a:r>
            <a:r>
              <a:rPr lang="en-US" dirty="0" smtClean="0">
                <a:latin typeface="Helonia" pitchFamily="2" charset="0"/>
              </a:rPr>
              <a:t> </a:t>
            </a:r>
            <a:r>
              <a:rPr lang="en-US" dirty="0" err="1" smtClean="0">
                <a:latin typeface="Helonia" pitchFamily="2" charset="0"/>
              </a:rPr>
              <a:t>objectief</a:t>
            </a:r>
            <a:endParaRPr lang="en-US" dirty="0" smtClean="0"/>
          </a:p>
        </p:txBody>
      </p:sp>
      <p:sp>
        <p:nvSpPr>
          <p:cNvPr id="17" name="Text Box 21"/>
          <p:cNvSpPr txBox="1">
            <a:spLocks noChangeArrowheads="1"/>
          </p:cNvSpPr>
          <p:nvPr/>
        </p:nvSpPr>
        <p:spPr bwMode="auto">
          <a:xfrm>
            <a:off x="526329" y="1113559"/>
            <a:ext cx="8109671" cy="707886"/>
          </a:xfrm>
          <a:prstGeom prst="rect">
            <a:avLst/>
          </a:prstGeom>
          <a:noFill/>
          <a:ln w="9525">
            <a:noFill/>
            <a:miter lim="800000"/>
            <a:headEnd/>
            <a:tailEnd/>
          </a:ln>
        </p:spPr>
        <p:txBody>
          <a:bodyPr wrap="square">
            <a:spAutoFit/>
          </a:bodyPr>
          <a:lstStyle/>
          <a:p>
            <a:pPr>
              <a:spcBef>
                <a:spcPct val="50000"/>
              </a:spcBef>
            </a:pPr>
            <a:r>
              <a:rPr lang="en-US" sz="2000" b="1" dirty="0" smtClean="0">
                <a:solidFill>
                  <a:srgbClr val="CC6600"/>
                </a:solidFill>
                <a:latin typeface="Helonia" pitchFamily="2" charset="0"/>
              </a:rPr>
              <a:t>Lens </a:t>
            </a:r>
            <a:r>
              <a:rPr lang="en-US" sz="2000" b="1" dirty="0" err="1" smtClean="0">
                <a:solidFill>
                  <a:srgbClr val="CC6600"/>
                </a:solidFill>
                <a:latin typeface="Helonia" pitchFamily="2" charset="0"/>
              </a:rPr>
              <a:t>definitie</a:t>
            </a:r>
            <a:r>
              <a:rPr lang="en-US" sz="2000" b="1" dirty="0" smtClean="0">
                <a:solidFill>
                  <a:srgbClr val="CC6600"/>
                </a:solidFill>
                <a:latin typeface="Helonia" pitchFamily="2" charset="0"/>
              </a:rPr>
              <a:t>: </a:t>
            </a:r>
            <a:br>
              <a:rPr lang="en-US" sz="2000" b="1" dirty="0" smtClean="0">
                <a:solidFill>
                  <a:srgbClr val="CC6600"/>
                </a:solidFill>
                <a:latin typeface="Helonia" pitchFamily="2" charset="0"/>
              </a:rPr>
            </a:br>
            <a:r>
              <a:rPr lang="nl-NL" sz="2000" dirty="0" smtClean="0">
                <a:solidFill>
                  <a:srgbClr val="CC6600"/>
                </a:solidFill>
                <a:latin typeface="+mn-lt"/>
              </a:rPr>
              <a:t>transparant voorwerp om lichtstralen te convergeren of divergeren</a:t>
            </a:r>
            <a:endParaRPr lang="en-US" sz="2000" b="1" dirty="0" smtClean="0">
              <a:solidFill>
                <a:srgbClr val="CC6600"/>
              </a:solidFill>
              <a:latin typeface="+mn-lt"/>
            </a:endParaRPr>
          </a:p>
        </p:txBody>
      </p:sp>
      <p:sp>
        <p:nvSpPr>
          <p:cNvPr id="5" name="Freeform 42"/>
          <p:cNvSpPr>
            <a:spLocks/>
          </p:cNvSpPr>
          <p:nvPr/>
        </p:nvSpPr>
        <p:spPr bwMode="auto">
          <a:xfrm>
            <a:off x="6518275" y="3082925"/>
            <a:ext cx="396875" cy="992187"/>
          </a:xfrm>
          <a:custGeom>
            <a:avLst/>
            <a:gdLst>
              <a:gd name="T0" fmla="*/ 2147483647 w 298"/>
              <a:gd name="T1" fmla="*/ 0 h 586"/>
              <a:gd name="T2" fmla="*/ 2147483647 w 298"/>
              <a:gd name="T3" fmla="*/ 2147483647 h 586"/>
              <a:gd name="T4" fmla="*/ 2147483647 w 298"/>
              <a:gd name="T5" fmla="*/ 2147483647 h 586"/>
              <a:gd name="T6" fmla="*/ 2147483647 w 298"/>
              <a:gd name="T7" fmla="*/ 2147483647 h 586"/>
              <a:gd name="T8" fmla="*/ 0 60000 65536"/>
              <a:gd name="T9" fmla="*/ 0 60000 65536"/>
              <a:gd name="T10" fmla="*/ 0 60000 65536"/>
              <a:gd name="T11" fmla="*/ 0 60000 65536"/>
              <a:gd name="T12" fmla="*/ 0 w 298"/>
              <a:gd name="T13" fmla="*/ 0 h 586"/>
              <a:gd name="T14" fmla="*/ 298 w 298"/>
              <a:gd name="T15" fmla="*/ 586 h 586"/>
            </a:gdLst>
            <a:ahLst/>
            <a:cxnLst>
              <a:cxn ang="T8">
                <a:pos x="T0" y="T1"/>
              </a:cxn>
              <a:cxn ang="T9">
                <a:pos x="T2" y="T3"/>
              </a:cxn>
              <a:cxn ang="T10">
                <a:pos x="T4" y="T5"/>
              </a:cxn>
              <a:cxn ang="T11">
                <a:pos x="T6" y="T7"/>
              </a:cxn>
            </a:cxnLst>
            <a:rect l="T12" t="T13" r="T14" b="T15"/>
            <a:pathLst>
              <a:path w="298" h="586">
                <a:moveTo>
                  <a:pt x="101" y="0"/>
                </a:moveTo>
                <a:cubicBezTo>
                  <a:pt x="199" y="23"/>
                  <a:pt x="298" y="46"/>
                  <a:pt x="283" y="96"/>
                </a:cubicBezTo>
                <a:cubicBezTo>
                  <a:pt x="268" y="146"/>
                  <a:pt x="28" y="216"/>
                  <a:pt x="14" y="298"/>
                </a:cubicBezTo>
                <a:cubicBezTo>
                  <a:pt x="0" y="380"/>
                  <a:pt x="98" y="483"/>
                  <a:pt x="197" y="586"/>
                </a:cubicBezTo>
              </a:path>
            </a:pathLst>
          </a:custGeom>
          <a:noFill/>
          <a:ln w="34925">
            <a:solidFill>
              <a:schemeClr val="bg1"/>
            </a:solidFill>
            <a:round/>
            <a:headEnd/>
            <a:tailEnd/>
          </a:ln>
        </p:spPr>
        <p:txBody>
          <a:bodyPr/>
          <a:lstStyle/>
          <a:p>
            <a:endParaRPr lang="en-US"/>
          </a:p>
        </p:txBody>
      </p:sp>
      <p:sp>
        <p:nvSpPr>
          <p:cNvPr id="6" name="Text Box 21"/>
          <p:cNvSpPr txBox="1">
            <a:spLocks noChangeArrowheads="1"/>
          </p:cNvSpPr>
          <p:nvPr/>
        </p:nvSpPr>
        <p:spPr bwMode="auto">
          <a:xfrm>
            <a:off x="5726112" y="2301875"/>
            <a:ext cx="1828800" cy="366712"/>
          </a:xfrm>
          <a:prstGeom prst="rect">
            <a:avLst/>
          </a:prstGeom>
          <a:noFill/>
          <a:ln w="9525">
            <a:noFill/>
            <a:miter lim="800000"/>
            <a:headEnd/>
            <a:tailEnd/>
          </a:ln>
        </p:spPr>
        <p:txBody>
          <a:bodyPr>
            <a:spAutoFit/>
          </a:bodyPr>
          <a:lstStyle/>
          <a:p>
            <a:pPr>
              <a:spcBef>
                <a:spcPct val="50000"/>
              </a:spcBef>
            </a:pPr>
            <a:r>
              <a:rPr lang="en-US" sz="1800" b="1" dirty="0" err="1" smtClean="0">
                <a:solidFill>
                  <a:schemeClr val="bg1"/>
                </a:solidFill>
                <a:latin typeface="Arial" pitchFamily="34" charset="0"/>
              </a:rPr>
              <a:t>focusvlak</a:t>
            </a:r>
            <a:endParaRPr lang="en-US" sz="1800" b="1" dirty="0">
              <a:solidFill>
                <a:schemeClr val="bg1"/>
              </a:solidFill>
              <a:latin typeface="Arial" pitchFamily="34" charset="0"/>
            </a:endParaRPr>
          </a:p>
        </p:txBody>
      </p:sp>
      <p:sp>
        <p:nvSpPr>
          <p:cNvPr id="7" name="Line 5"/>
          <p:cNvSpPr>
            <a:spLocks noChangeShapeType="1"/>
          </p:cNvSpPr>
          <p:nvPr/>
        </p:nvSpPr>
        <p:spPr bwMode="auto">
          <a:xfrm>
            <a:off x="1384300" y="2933700"/>
            <a:ext cx="0" cy="0"/>
          </a:xfrm>
          <a:prstGeom prst="line">
            <a:avLst/>
          </a:prstGeom>
          <a:noFill/>
          <a:ln w="9525">
            <a:solidFill>
              <a:schemeClr val="tx1"/>
            </a:solidFill>
            <a:round/>
            <a:headEnd/>
            <a:tailEnd/>
          </a:ln>
        </p:spPr>
        <p:txBody>
          <a:bodyPr/>
          <a:lstStyle/>
          <a:p>
            <a:endParaRPr lang="en-US"/>
          </a:p>
        </p:txBody>
      </p:sp>
      <p:grpSp>
        <p:nvGrpSpPr>
          <p:cNvPr id="8" name="Group 43"/>
          <p:cNvGrpSpPr>
            <a:grpSpLocks/>
          </p:cNvGrpSpPr>
          <p:nvPr/>
        </p:nvGrpSpPr>
        <p:grpSpPr bwMode="auto">
          <a:xfrm>
            <a:off x="2047875" y="2705100"/>
            <a:ext cx="6021387" cy="1843087"/>
            <a:chOff x="1317" y="1201"/>
            <a:chExt cx="3793" cy="1161"/>
          </a:xfrm>
        </p:grpSpPr>
        <p:sp>
          <p:nvSpPr>
            <p:cNvPr id="9" name="Line 12"/>
            <p:cNvSpPr>
              <a:spLocks noChangeShapeType="1"/>
            </p:cNvSpPr>
            <p:nvPr/>
          </p:nvSpPr>
          <p:spPr bwMode="auto">
            <a:xfrm>
              <a:off x="2164" y="1201"/>
              <a:ext cx="2922" cy="581"/>
            </a:xfrm>
            <a:prstGeom prst="line">
              <a:avLst/>
            </a:prstGeom>
            <a:noFill/>
            <a:ln w="25400">
              <a:solidFill>
                <a:srgbClr val="00FF00"/>
              </a:solidFill>
              <a:round/>
              <a:headEnd/>
              <a:tailEnd/>
            </a:ln>
          </p:spPr>
          <p:txBody>
            <a:bodyPr/>
            <a:lstStyle/>
            <a:p>
              <a:endParaRPr lang="en-US"/>
            </a:p>
          </p:txBody>
        </p:sp>
        <p:sp>
          <p:nvSpPr>
            <p:cNvPr id="10" name="Line 13"/>
            <p:cNvSpPr>
              <a:spLocks noChangeShapeType="1"/>
            </p:cNvSpPr>
            <p:nvPr/>
          </p:nvSpPr>
          <p:spPr bwMode="auto">
            <a:xfrm flipV="1">
              <a:off x="1317" y="1201"/>
              <a:ext cx="847" cy="823"/>
            </a:xfrm>
            <a:prstGeom prst="line">
              <a:avLst/>
            </a:prstGeom>
            <a:noFill/>
            <a:ln w="25400">
              <a:solidFill>
                <a:srgbClr val="00FF00"/>
              </a:solidFill>
              <a:round/>
              <a:headEnd/>
              <a:tailEnd/>
            </a:ln>
          </p:spPr>
          <p:txBody>
            <a:bodyPr/>
            <a:lstStyle/>
            <a:p>
              <a:endParaRPr lang="en-US"/>
            </a:p>
          </p:txBody>
        </p:sp>
        <p:sp>
          <p:nvSpPr>
            <p:cNvPr id="11" name="Line 14"/>
            <p:cNvSpPr>
              <a:spLocks noChangeShapeType="1"/>
            </p:cNvSpPr>
            <p:nvPr/>
          </p:nvSpPr>
          <p:spPr bwMode="auto">
            <a:xfrm>
              <a:off x="1317" y="1540"/>
              <a:ext cx="847" cy="822"/>
            </a:xfrm>
            <a:prstGeom prst="line">
              <a:avLst/>
            </a:prstGeom>
            <a:noFill/>
            <a:ln w="25400">
              <a:solidFill>
                <a:srgbClr val="00FF00"/>
              </a:solidFill>
              <a:round/>
              <a:headEnd/>
              <a:tailEnd/>
            </a:ln>
          </p:spPr>
          <p:txBody>
            <a:bodyPr/>
            <a:lstStyle/>
            <a:p>
              <a:endParaRPr lang="en-US"/>
            </a:p>
          </p:txBody>
        </p:sp>
        <p:sp>
          <p:nvSpPr>
            <p:cNvPr id="12" name="Line 15"/>
            <p:cNvSpPr>
              <a:spLocks noChangeShapeType="1"/>
            </p:cNvSpPr>
            <p:nvPr/>
          </p:nvSpPr>
          <p:spPr bwMode="auto">
            <a:xfrm flipV="1">
              <a:off x="2164" y="1782"/>
              <a:ext cx="2946" cy="580"/>
            </a:xfrm>
            <a:prstGeom prst="line">
              <a:avLst/>
            </a:prstGeom>
            <a:noFill/>
            <a:ln w="25400">
              <a:solidFill>
                <a:srgbClr val="00FF00"/>
              </a:solidFill>
              <a:round/>
              <a:headEnd/>
              <a:tailEnd/>
            </a:ln>
          </p:spPr>
          <p:txBody>
            <a:bodyPr/>
            <a:lstStyle/>
            <a:p>
              <a:endParaRPr lang="en-US"/>
            </a:p>
          </p:txBody>
        </p:sp>
      </p:grpSp>
      <p:grpSp>
        <p:nvGrpSpPr>
          <p:cNvPr id="13" name="Group 45"/>
          <p:cNvGrpSpPr>
            <a:grpSpLocks/>
          </p:cNvGrpSpPr>
          <p:nvPr/>
        </p:nvGrpSpPr>
        <p:grpSpPr bwMode="auto">
          <a:xfrm>
            <a:off x="2070100" y="2705100"/>
            <a:ext cx="4432300" cy="1843087"/>
            <a:chOff x="1331" y="1201"/>
            <a:chExt cx="2792" cy="1161"/>
          </a:xfrm>
        </p:grpSpPr>
        <p:sp>
          <p:nvSpPr>
            <p:cNvPr id="14" name="Line 16"/>
            <p:cNvSpPr>
              <a:spLocks noChangeShapeType="1"/>
            </p:cNvSpPr>
            <p:nvPr/>
          </p:nvSpPr>
          <p:spPr bwMode="auto">
            <a:xfrm flipV="1">
              <a:off x="1331" y="1201"/>
              <a:ext cx="833" cy="576"/>
            </a:xfrm>
            <a:prstGeom prst="line">
              <a:avLst/>
            </a:prstGeom>
            <a:noFill/>
            <a:ln w="25400">
              <a:solidFill>
                <a:schemeClr val="folHlink"/>
              </a:solidFill>
              <a:round/>
              <a:headEnd/>
              <a:tailEnd/>
            </a:ln>
          </p:spPr>
          <p:txBody>
            <a:bodyPr/>
            <a:lstStyle/>
            <a:p>
              <a:endParaRPr lang="en-US"/>
            </a:p>
          </p:txBody>
        </p:sp>
        <p:sp>
          <p:nvSpPr>
            <p:cNvPr id="15" name="Line 17"/>
            <p:cNvSpPr>
              <a:spLocks noChangeShapeType="1"/>
            </p:cNvSpPr>
            <p:nvPr/>
          </p:nvSpPr>
          <p:spPr bwMode="auto">
            <a:xfrm>
              <a:off x="1331" y="1777"/>
              <a:ext cx="833" cy="585"/>
            </a:xfrm>
            <a:prstGeom prst="line">
              <a:avLst/>
            </a:prstGeom>
            <a:noFill/>
            <a:ln w="25400">
              <a:solidFill>
                <a:schemeClr val="folHlink"/>
              </a:solidFill>
              <a:round/>
              <a:headEnd/>
              <a:tailEnd/>
            </a:ln>
          </p:spPr>
          <p:txBody>
            <a:bodyPr/>
            <a:lstStyle/>
            <a:p>
              <a:endParaRPr lang="en-US"/>
            </a:p>
          </p:txBody>
        </p:sp>
        <p:sp>
          <p:nvSpPr>
            <p:cNvPr id="16" name="Line 18"/>
            <p:cNvSpPr>
              <a:spLocks noChangeShapeType="1"/>
            </p:cNvSpPr>
            <p:nvPr/>
          </p:nvSpPr>
          <p:spPr bwMode="auto">
            <a:xfrm flipV="1">
              <a:off x="2164" y="1782"/>
              <a:ext cx="1959" cy="580"/>
            </a:xfrm>
            <a:prstGeom prst="line">
              <a:avLst/>
            </a:prstGeom>
            <a:noFill/>
            <a:ln w="25400">
              <a:solidFill>
                <a:schemeClr val="folHlink"/>
              </a:solidFill>
              <a:round/>
              <a:headEnd/>
              <a:tailEnd/>
            </a:ln>
          </p:spPr>
          <p:txBody>
            <a:bodyPr/>
            <a:lstStyle/>
            <a:p>
              <a:endParaRPr lang="en-US"/>
            </a:p>
          </p:txBody>
        </p:sp>
        <p:sp>
          <p:nvSpPr>
            <p:cNvPr id="18" name="Line 19"/>
            <p:cNvSpPr>
              <a:spLocks noChangeShapeType="1"/>
            </p:cNvSpPr>
            <p:nvPr/>
          </p:nvSpPr>
          <p:spPr bwMode="auto">
            <a:xfrm>
              <a:off x="2164" y="1201"/>
              <a:ext cx="1959" cy="581"/>
            </a:xfrm>
            <a:prstGeom prst="line">
              <a:avLst/>
            </a:prstGeom>
            <a:noFill/>
            <a:ln w="25400">
              <a:solidFill>
                <a:schemeClr val="folHlink"/>
              </a:solidFill>
              <a:round/>
              <a:headEnd/>
              <a:tailEnd/>
            </a:ln>
          </p:spPr>
          <p:txBody>
            <a:bodyPr/>
            <a:lstStyle/>
            <a:p>
              <a:endParaRPr lang="en-US"/>
            </a:p>
          </p:txBody>
        </p:sp>
      </p:grpSp>
      <p:sp>
        <p:nvSpPr>
          <p:cNvPr id="19" name="Line 20"/>
          <p:cNvSpPr>
            <a:spLocks noChangeShapeType="1"/>
          </p:cNvSpPr>
          <p:nvPr/>
        </p:nvSpPr>
        <p:spPr bwMode="auto">
          <a:xfrm>
            <a:off x="6502400" y="2716212"/>
            <a:ext cx="0" cy="1816100"/>
          </a:xfrm>
          <a:prstGeom prst="line">
            <a:avLst/>
          </a:prstGeom>
          <a:noFill/>
          <a:ln w="25400" cap="rnd">
            <a:solidFill>
              <a:schemeClr val="folHlink"/>
            </a:solidFill>
            <a:prstDash val="sysDot"/>
            <a:round/>
            <a:headEnd/>
            <a:tailEnd/>
          </a:ln>
        </p:spPr>
        <p:txBody>
          <a:bodyPr/>
          <a:lstStyle/>
          <a:p>
            <a:endParaRPr lang="en-US"/>
          </a:p>
        </p:txBody>
      </p:sp>
      <p:sp>
        <p:nvSpPr>
          <p:cNvPr id="20" name="Text Box 23"/>
          <p:cNvSpPr txBox="1">
            <a:spLocks noChangeArrowheads="1"/>
          </p:cNvSpPr>
          <p:nvPr/>
        </p:nvSpPr>
        <p:spPr bwMode="auto">
          <a:xfrm>
            <a:off x="1474787" y="2293937"/>
            <a:ext cx="1093788" cy="366713"/>
          </a:xfrm>
          <a:prstGeom prst="rect">
            <a:avLst/>
          </a:prstGeom>
          <a:noFill/>
          <a:ln w="9525">
            <a:noFill/>
            <a:miter lim="800000"/>
            <a:headEnd/>
            <a:tailEnd/>
          </a:ln>
        </p:spPr>
        <p:txBody>
          <a:bodyPr>
            <a:spAutoFit/>
          </a:bodyPr>
          <a:lstStyle/>
          <a:p>
            <a:pPr>
              <a:spcBef>
                <a:spcPct val="50000"/>
              </a:spcBef>
            </a:pPr>
            <a:r>
              <a:rPr lang="en-US" sz="1800" b="1">
                <a:solidFill>
                  <a:schemeClr val="bg1"/>
                </a:solidFill>
                <a:latin typeface="Arial" pitchFamily="34" charset="0"/>
              </a:rPr>
              <a:t>sensor</a:t>
            </a:r>
          </a:p>
        </p:txBody>
      </p:sp>
      <p:sp>
        <p:nvSpPr>
          <p:cNvPr id="21" name="Text Box 24"/>
          <p:cNvSpPr txBox="1">
            <a:spLocks noChangeArrowheads="1"/>
          </p:cNvSpPr>
          <p:nvPr/>
        </p:nvSpPr>
        <p:spPr bwMode="auto">
          <a:xfrm>
            <a:off x="3076575" y="2308225"/>
            <a:ext cx="671512" cy="366712"/>
          </a:xfrm>
          <a:prstGeom prst="rect">
            <a:avLst/>
          </a:prstGeom>
          <a:noFill/>
          <a:ln w="9525">
            <a:noFill/>
            <a:miter lim="800000"/>
            <a:headEnd/>
            <a:tailEnd/>
          </a:ln>
        </p:spPr>
        <p:txBody>
          <a:bodyPr>
            <a:spAutoFit/>
          </a:bodyPr>
          <a:lstStyle/>
          <a:p>
            <a:pPr>
              <a:spcBef>
                <a:spcPct val="50000"/>
              </a:spcBef>
            </a:pPr>
            <a:r>
              <a:rPr lang="en-US" sz="1800" b="1">
                <a:solidFill>
                  <a:schemeClr val="bg1"/>
                </a:solidFill>
                <a:latin typeface="Arial" pitchFamily="34" charset="0"/>
              </a:rPr>
              <a:t>lens</a:t>
            </a:r>
          </a:p>
        </p:txBody>
      </p:sp>
      <p:sp>
        <p:nvSpPr>
          <p:cNvPr id="22" name="Line 29"/>
          <p:cNvSpPr>
            <a:spLocks noChangeShapeType="1"/>
          </p:cNvSpPr>
          <p:nvPr/>
        </p:nvSpPr>
        <p:spPr bwMode="auto">
          <a:xfrm flipV="1">
            <a:off x="1839912" y="3275012"/>
            <a:ext cx="0" cy="690563"/>
          </a:xfrm>
          <a:prstGeom prst="line">
            <a:avLst/>
          </a:prstGeom>
          <a:noFill/>
          <a:ln w="38100">
            <a:solidFill>
              <a:srgbClr val="CC6600"/>
            </a:solidFill>
            <a:round/>
            <a:headEnd type="triangle" w="med" len="med"/>
            <a:tailEnd type="triangle" w="med" len="med"/>
          </a:ln>
        </p:spPr>
        <p:txBody>
          <a:bodyPr/>
          <a:lstStyle/>
          <a:p>
            <a:endParaRPr lang="en-US"/>
          </a:p>
        </p:txBody>
      </p:sp>
      <p:grpSp>
        <p:nvGrpSpPr>
          <p:cNvPr id="23" name="Group 42"/>
          <p:cNvGrpSpPr>
            <a:grpSpLocks/>
          </p:cNvGrpSpPr>
          <p:nvPr/>
        </p:nvGrpSpPr>
        <p:grpSpPr bwMode="auto">
          <a:xfrm>
            <a:off x="2051050" y="2709862"/>
            <a:ext cx="5114925" cy="1843088"/>
            <a:chOff x="1319" y="1204"/>
            <a:chExt cx="3222" cy="1161"/>
          </a:xfrm>
        </p:grpSpPr>
        <p:sp>
          <p:nvSpPr>
            <p:cNvPr id="24" name="Line 38"/>
            <p:cNvSpPr>
              <a:spLocks noChangeShapeType="1"/>
            </p:cNvSpPr>
            <p:nvPr/>
          </p:nvSpPr>
          <p:spPr bwMode="auto">
            <a:xfrm>
              <a:off x="2177" y="1208"/>
              <a:ext cx="2364" cy="574"/>
            </a:xfrm>
            <a:prstGeom prst="line">
              <a:avLst/>
            </a:prstGeom>
            <a:noFill/>
            <a:ln w="25400">
              <a:solidFill>
                <a:srgbClr val="FF9900"/>
              </a:solidFill>
              <a:round/>
              <a:headEnd/>
              <a:tailEnd/>
            </a:ln>
          </p:spPr>
          <p:txBody>
            <a:bodyPr/>
            <a:lstStyle/>
            <a:p>
              <a:endParaRPr lang="en-US"/>
            </a:p>
          </p:txBody>
        </p:sp>
        <p:sp>
          <p:nvSpPr>
            <p:cNvPr id="25" name="Line 39"/>
            <p:cNvSpPr>
              <a:spLocks noChangeShapeType="1"/>
            </p:cNvSpPr>
            <p:nvPr/>
          </p:nvSpPr>
          <p:spPr bwMode="auto">
            <a:xfrm flipV="1">
              <a:off x="2169" y="1779"/>
              <a:ext cx="2364" cy="584"/>
            </a:xfrm>
            <a:prstGeom prst="line">
              <a:avLst/>
            </a:prstGeom>
            <a:noFill/>
            <a:ln w="25400">
              <a:solidFill>
                <a:srgbClr val="FF9900"/>
              </a:solidFill>
              <a:round/>
              <a:headEnd/>
              <a:tailEnd/>
            </a:ln>
          </p:spPr>
          <p:txBody>
            <a:bodyPr/>
            <a:lstStyle/>
            <a:p>
              <a:endParaRPr lang="en-US"/>
            </a:p>
          </p:txBody>
        </p:sp>
        <p:sp>
          <p:nvSpPr>
            <p:cNvPr id="26" name="Line 40"/>
            <p:cNvSpPr>
              <a:spLocks noChangeShapeType="1"/>
            </p:cNvSpPr>
            <p:nvPr/>
          </p:nvSpPr>
          <p:spPr bwMode="auto">
            <a:xfrm flipV="1">
              <a:off x="1321" y="1204"/>
              <a:ext cx="825" cy="699"/>
            </a:xfrm>
            <a:prstGeom prst="line">
              <a:avLst/>
            </a:prstGeom>
            <a:noFill/>
            <a:ln w="25400">
              <a:solidFill>
                <a:srgbClr val="FF9900"/>
              </a:solidFill>
              <a:round/>
              <a:headEnd/>
              <a:tailEnd/>
            </a:ln>
          </p:spPr>
          <p:txBody>
            <a:bodyPr/>
            <a:lstStyle/>
            <a:p>
              <a:endParaRPr lang="en-US"/>
            </a:p>
          </p:txBody>
        </p:sp>
        <p:sp>
          <p:nvSpPr>
            <p:cNvPr id="27" name="Line 41"/>
            <p:cNvSpPr>
              <a:spLocks noChangeShapeType="1"/>
            </p:cNvSpPr>
            <p:nvPr/>
          </p:nvSpPr>
          <p:spPr bwMode="auto">
            <a:xfrm>
              <a:off x="1319" y="1660"/>
              <a:ext cx="841" cy="705"/>
            </a:xfrm>
            <a:prstGeom prst="line">
              <a:avLst/>
            </a:prstGeom>
            <a:noFill/>
            <a:ln w="25400">
              <a:solidFill>
                <a:srgbClr val="FF9900"/>
              </a:solidFill>
              <a:round/>
              <a:headEnd/>
              <a:tailEnd/>
            </a:ln>
          </p:spPr>
          <p:txBody>
            <a:bodyPr/>
            <a:lstStyle/>
            <a:p>
              <a:endParaRPr lang="en-US"/>
            </a:p>
          </p:txBody>
        </p:sp>
      </p:grpSp>
      <p:sp>
        <p:nvSpPr>
          <p:cNvPr id="28" name="Oval 25"/>
          <p:cNvSpPr>
            <a:spLocks noChangeArrowheads="1"/>
          </p:cNvSpPr>
          <p:nvPr/>
        </p:nvSpPr>
        <p:spPr bwMode="auto">
          <a:xfrm>
            <a:off x="3238500" y="2705100"/>
            <a:ext cx="304800" cy="1843087"/>
          </a:xfrm>
          <a:prstGeom prst="ellipse">
            <a:avLst/>
          </a:prstGeom>
          <a:solidFill>
            <a:srgbClr val="3366FF"/>
          </a:solidFill>
          <a:ln w="25400">
            <a:solidFill>
              <a:schemeClr val="folHlink"/>
            </a:solidFill>
            <a:round/>
            <a:headEnd/>
            <a:tailEnd/>
          </a:ln>
        </p:spPr>
        <p:txBody>
          <a:bodyPr wrap="none" anchor="ctr"/>
          <a:lstStyle/>
          <a:p>
            <a:endParaRPr lang="en-US"/>
          </a:p>
        </p:txBody>
      </p:sp>
      <p:sp>
        <p:nvSpPr>
          <p:cNvPr id="30" name="Line 27"/>
          <p:cNvSpPr>
            <a:spLocks noChangeShapeType="1"/>
          </p:cNvSpPr>
          <p:nvPr/>
        </p:nvSpPr>
        <p:spPr bwMode="auto">
          <a:xfrm flipH="1">
            <a:off x="1801812" y="3235325"/>
            <a:ext cx="398463" cy="7937"/>
          </a:xfrm>
          <a:prstGeom prst="line">
            <a:avLst/>
          </a:prstGeom>
          <a:noFill/>
          <a:ln w="76200">
            <a:solidFill>
              <a:srgbClr val="33CCCC"/>
            </a:solidFill>
            <a:round/>
            <a:headEnd/>
            <a:tailEnd/>
          </a:ln>
        </p:spPr>
        <p:txBody>
          <a:bodyPr/>
          <a:lstStyle/>
          <a:p>
            <a:endParaRPr lang="en-US"/>
          </a:p>
        </p:txBody>
      </p:sp>
      <p:sp>
        <p:nvSpPr>
          <p:cNvPr id="31" name="Line 28"/>
          <p:cNvSpPr>
            <a:spLocks noChangeShapeType="1"/>
          </p:cNvSpPr>
          <p:nvPr/>
        </p:nvSpPr>
        <p:spPr bwMode="auto">
          <a:xfrm flipH="1">
            <a:off x="1800225" y="4011612"/>
            <a:ext cx="400050" cy="0"/>
          </a:xfrm>
          <a:prstGeom prst="line">
            <a:avLst/>
          </a:prstGeom>
          <a:noFill/>
          <a:ln w="76200">
            <a:solidFill>
              <a:srgbClr val="33CCCC"/>
            </a:solidFill>
            <a:round/>
            <a:headEnd/>
            <a:tailEnd/>
          </a:ln>
        </p:spPr>
        <p:txBody>
          <a:bodyPr/>
          <a:lstStyle/>
          <a:p>
            <a:endParaRPr lang="en-US"/>
          </a:p>
        </p:txBody>
      </p:sp>
      <p:grpSp>
        <p:nvGrpSpPr>
          <p:cNvPr id="32" name="Group 63"/>
          <p:cNvGrpSpPr>
            <a:grpSpLocks/>
          </p:cNvGrpSpPr>
          <p:nvPr/>
        </p:nvGrpSpPr>
        <p:grpSpPr bwMode="auto">
          <a:xfrm>
            <a:off x="1970087" y="3084512"/>
            <a:ext cx="92075" cy="1096963"/>
            <a:chOff x="2907" y="3291"/>
            <a:chExt cx="58" cy="691"/>
          </a:xfrm>
        </p:grpSpPr>
        <p:sp>
          <p:nvSpPr>
            <p:cNvPr id="33" name="Rectangle 50"/>
            <p:cNvSpPr>
              <a:spLocks noChangeArrowheads="1"/>
            </p:cNvSpPr>
            <p:nvPr/>
          </p:nvSpPr>
          <p:spPr bwMode="auto">
            <a:xfrm>
              <a:off x="2908" y="3291"/>
              <a:ext cx="56" cy="689"/>
            </a:xfrm>
            <a:prstGeom prst="rect">
              <a:avLst/>
            </a:prstGeom>
            <a:solidFill>
              <a:schemeClr val="folHlink"/>
            </a:solidFill>
            <a:ln w="9525">
              <a:solidFill>
                <a:schemeClr val="tx1"/>
              </a:solidFill>
              <a:miter lim="800000"/>
              <a:headEnd/>
              <a:tailEnd/>
            </a:ln>
          </p:spPr>
          <p:txBody>
            <a:bodyPr wrap="none" anchor="ctr"/>
            <a:lstStyle/>
            <a:p>
              <a:pPr algn="ctr"/>
              <a:endParaRPr lang="en-US"/>
            </a:p>
          </p:txBody>
        </p:sp>
        <p:sp>
          <p:nvSpPr>
            <p:cNvPr id="34" name="Line 51"/>
            <p:cNvSpPr>
              <a:spLocks noChangeShapeType="1"/>
            </p:cNvSpPr>
            <p:nvPr/>
          </p:nvSpPr>
          <p:spPr bwMode="auto">
            <a:xfrm>
              <a:off x="2911" y="3367"/>
              <a:ext cx="54" cy="0"/>
            </a:xfrm>
            <a:prstGeom prst="line">
              <a:avLst/>
            </a:prstGeom>
            <a:noFill/>
            <a:ln w="25400">
              <a:solidFill>
                <a:schemeClr val="tx1"/>
              </a:solidFill>
              <a:round/>
              <a:headEnd/>
              <a:tailEnd/>
            </a:ln>
          </p:spPr>
          <p:txBody>
            <a:bodyPr/>
            <a:lstStyle/>
            <a:p>
              <a:endParaRPr lang="en-US"/>
            </a:p>
          </p:txBody>
        </p:sp>
        <p:sp>
          <p:nvSpPr>
            <p:cNvPr id="35" name="Line 52"/>
            <p:cNvSpPr>
              <a:spLocks noChangeShapeType="1"/>
            </p:cNvSpPr>
            <p:nvPr/>
          </p:nvSpPr>
          <p:spPr bwMode="auto">
            <a:xfrm>
              <a:off x="2908" y="3444"/>
              <a:ext cx="54" cy="0"/>
            </a:xfrm>
            <a:prstGeom prst="line">
              <a:avLst/>
            </a:prstGeom>
            <a:noFill/>
            <a:ln w="25400">
              <a:solidFill>
                <a:schemeClr val="tx1"/>
              </a:solidFill>
              <a:round/>
              <a:headEnd/>
              <a:tailEnd/>
            </a:ln>
          </p:spPr>
          <p:txBody>
            <a:bodyPr/>
            <a:lstStyle/>
            <a:p>
              <a:endParaRPr lang="en-US"/>
            </a:p>
          </p:txBody>
        </p:sp>
        <p:sp>
          <p:nvSpPr>
            <p:cNvPr id="36" name="Line 53"/>
            <p:cNvSpPr>
              <a:spLocks noChangeShapeType="1"/>
            </p:cNvSpPr>
            <p:nvPr/>
          </p:nvSpPr>
          <p:spPr bwMode="auto">
            <a:xfrm>
              <a:off x="2907" y="3519"/>
              <a:ext cx="54" cy="0"/>
            </a:xfrm>
            <a:prstGeom prst="line">
              <a:avLst/>
            </a:prstGeom>
            <a:noFill/>
            <a:ln w="25400">
              <a:solidFill>
                <a:schemeClr val="tx1"/>
              </a:solidFill>
              <a:round/>
              <a:headEnd/>
              <a:tailEnd/>
            </a:ln>
          </p:spPr>
          <p:txBody>
            <a:bodyPr/>
            <a:lstStyle/>
            <a:p>
              <a:endParaRPr lang="en-US"/>
            </a:p>
          </p:txBody>
        </p:sp>
        <p:sp>
          <p:nvSpPr>
            <p:cNvPr id="37" name="Line 54"/>
            <p:cNvSpPr>
              <a:spLocks noChangeShapeType="1"/>
            </p:cNvSpPr>
            <p:nvPr/>
          </p:nvSpPr>
          <p:spPr bwMode="auto">
            <a:xfrm>
              <a:off x="2907" y="3593"/>
              <a:ext cx="54" cy="0"/>
            </a:xfrm>
            <a:prstGeom prst="line">
              <a:avLst/>
            </a:prstGeom>
            <a:noFill/>
            <a:ln w="25400">
              <a:solidFill>
                <a:schemeClr val="tx1"/>
              </a:solidFill>
              <a:round/>
              <a:headEnd/>
              <a:tailEnd/>
            </a:ln>
          </p:spPr>
          <p:txBody>
            <a:bodyPr/>
            <a:lstStyle/>
            <a:p>
              <a:endParaRPr lang="en-US"/>
            </a:p>
          </p:txBody>
        </p:sp>
        <p:sp>
          <p:nvSpPr>
            <p:cNvPr id="38" name="Line 55"/>
            <p:cNvSpPr>
              <a:spLocks noChangeShapeType="1"/>
            </p:cNvSpPr>
            <p:nvPr/>
          </p:nvSpPr>
          <p:spPr bwMode="auto">
            <a:xfrm>
              <a:off x="2910" y="3668"/>
              <a:ext cx="54" cy="0"/>
            </a:xfrm>
            <a:prstGeom prst="line">
              <a:avLst/>
            </a:prstGeom>
            <a:noFill/>
            <a:ln w="25400">
              <a:solidFill>
                <a:schemeClr val="tx1"/>
              </a:solidFill>
              <a:round/>
              <a:headEnd/>
              <a:tailEnd/>
            </a:ln>
          </p:spPr>
          <p:txBody>
            <a:bodyPr/>
            <a:lstStyle/>
            <a:p>
              <a:endParaRPr lang="en-US"/>
            </a:p>
          </p:txBody>
        </p:sp>
        <p:sp>
          <p:nvSpPr>
            <p:cNvPr id="39" name="Line 56"/>
            <p:cNvSpPr>
              <a:spLocks noChangeShapeType="1"/>
            </p:cNvSpPr>
            <p:nvPr/>
          </p:nvSpPr>
          <p:spPr bwMode="auto">
            <a:xfrm>
              <a:off x="2909" y="3743"/>
              <a:ext cx="54" cy="0"/>
            </a:xfrm>
            <a:prstGeom prst="line">
              <a:avLst/>
            </a:prstGeom>
            <a:noFill/>
            <a:ln w="25400">
              <a:solidFill>
                <a:schemeClr val="tx1"/>
              </a:solidFill>
              <a:round/>
              <a:headEnd/>
              <a:tailEnd/>
            </a:ln>
          </p:spPr>
          <p:txBody>
            <a:bodyPr/>
            <a:lstStyle/>
            <a:p>
              <a:endParaRPr lang="en-US"/>
            </a:p>
          </p:txBody>
        </p:sp>
        <p:sp>
          <p:nvSpPr>
            <p:cNvPr id="40" name="Line 57"/>
            <p:cNvSpPr>
              <a:spLocks noChangeShapeType="1"/>
            </p:cNvSpPr>
            <p:nvPr/>
          </p:nvSpPr>
          <p:spPr bwMode="auto">
            <a:xfrm>
              <a:off x="2908" y="3824"/>
              <a:ext cx="54" cy="0"/>
            </a:xfrm>
            <a:prstGeom prst="line">
              <a:avLst/>
            </a:prstGeom>
            <a:noFill/>
            <a:ln w="25400">
              <a:solidFill>
                <a:schemeClr val="tx1"/>
              </a:solidFill>
              <a:round/>
              <a:headEnd/>
              <a:tailEnd/>
            </a:ln>
          </p:spPr>
          <p:txBody>
            <a:bodyPr/>
            <a:lstStyle/>
            <a:p>
              <a:endParaRPr lang="en-US"/>
            </a:p>
          </p:txBody>
        </p:sp>
        <p:sp>
          <p:nvSpPr>
            <p:cNvPr id="41" name="Line 58"/>
            <p:cNvSpPr>
              <a:spLocks noChangeShapeType="1"/>
            </p:cNvSpPr>
            <p:nvPr/>
          </p:nvSpPr>
          <p:spPr bwMode="auto">
            <a:xfrm>
              <a:off x="2909" y="3903"/>
              <a:ext cx="54" cy="0"/>
            </a:xfrm>
            <a:prstGeom prst="line">
              <a:avLst/>
            </a:prstGeom>
            <a:noFill/>
            <a:ln w="25400">
              <a:solidFill>
                <a:schemeClr val="tx1"/>
              </a:solidFill>
              <a:round/>
              <a:headEnd/>
              <a:tailEnd/>
            </a:ln>
          </p:spPr>
          <p:txBody>
            <a:bodyPr/>
            <a:lstStyle/>
            <a:p>
              <a:endParaRPr lang="en-US"/>
            </a:p>
          </p:txBody>
        </p:sp>
        <p:sp>
          <p:nvSpPr>
            <p:cNvPr id="42" name="Rectangle 62"/>
            <p:cNvSpPr>
              <a:spLocks noChangeArrowheads="1"/>
            </p:cNvSpPr>
            <p:nvPr/>
          </p:nvSpPr>
          <p:spPr bwMode="auto">
            <a:xfrm>
              <a:off x="2908" y="3293"/>
              <a:ext cx="56" cy="689"/>
            </a:xfrm>
            <a:prstGeom prst="rect">
              <a:avLst/>
            </a:prstGeom>
            <a:noFill/>
            <a:ln w="9525">
              <a:solidFill>
                <a:schemeClr val="tx1"/>
              </a:solidFill>
              <a:miter lim="800000"/>
              <a:headEnd/>
              <a:tailEnd/>
            </a:ln>
          </p:spPr>
          <p:txBody>
            <a:bodyPr wrap="none" anchor="ctr"/>
            <a:lstStyle/>
            <a:p>
              <a:pPr algn="ctr"/>
              <a:endParaRPr lang="en-US"/>
            </a:p>
          </p:txBody>
        </p:sp>
      </p:grpSp>
      <p:sp>
        <p:nvSpPr>
          <p:cNvPr id="43" name="Freeform 43"/>
          <p:cNvSpPr>
            <a:spLocks/>
          </p:cNvSpPr>
          <p:nvPr/>
        </p:nvSpPr>
        <p:spPr bwMode="auto">
          <a:xfrm>
            <a:off x="7177087" y="3082925"/>
            <a:ext cx="396875" cy="992187"/>
          </a:xfrm>
          <a:custGeom>
            <a:avLst/>
            <a:gdLst>
              <a:gd name="T0" fmla="*/ 2147483647 w 298"/>
              <a:gd name="T1" fmla="*/ 0 h 586"/>
              <a:gd name="T2" fmla="*/ 2147483647 w 298"/>
              <a:gd name="T3" fmla="*/ 2147483647 h 586"/>
              <a:gd name="T4" fmla="*/ 2147483647 w 298"/>
              <a:gd name="T5" fmla="*/ 2147483647 h 586"/>
              <a:gd name="T6" fmla="*/ 2147483647 w 298"/>
              <a:gd name="T7" fmla="*/ 2147483647 h 586"/>
              <a:gd name="T8" fmla="*/ 0 60000 65536"/>
              <a:gd name="T9" fmla="*/ 0 60000 65536"/>
              <a:gd name="T10" fmla="*/ 0 60000 65536"/>
              <a:gd name="T11" fmla="*/ 0 60000 65536"/>
              <a:gd name="T12" fmla="*/ 0 w 298"/>
              <a:gd name="T13" fmla="*/ 0 h 586"/>
              <a:gd name="T14" fmla="*/ 298 w 298"/>
              <a:gd name="T15" fmla="*/ 586 h 586"/>
            </a:gdLst>
            <a:ahLst/>
            <a:cxnLst>
              <a:cxn ang="T8">
                <a:pos x="T0" y="T1"/>
              </a:cxn>
              <a:cxn ang="T9">
                <a:pos x="T2" y="T3"/>
              </a:cxn>
              <a:cxn ang="T10">
                <a:pos x="T4" y="T5"/>
              </a:cxn>
              <a:cxn ang="T11">
                <a:pos x="T6" y="T7"/>
              </a:cxn>
            </a:cxnLst>
            <a:rect l="T12" t="T13" r="T14" b="T15"/>
            <a:pathLst>
              <a:path w="298" h="586">
                <a:moveTo>
                  <a:pt x="101" y="0"/>
                </a:moveTo>
                <a:cubicBezTo>
                  <a:pt x="199" y="23"/>
                  <a:pt x="298" y="46"/>
                  <a:pt x="283" y="96"/>
                </a:cubicBezTo>
                <a:cubicBezTo>
                  <a:pt x="268" y="146"/>
                  <a:pt x="28" y="216"/>
                  <a:pt x="14" y="298"/>
                </a:cubicBezTo>
                <a:cubicBezTo>
                  <a:pt x="0" y="380"/>
                  <a:pt x="98" y="483"/>
                  <a:pt x="197" y="586"/>
                </a:cubicBezTo>
              </a:path>
            </a:pathLst>
          </a:custGeom>
          <a:noFill/>
          <a:ln w="34925">
            <a:solidFill>
              <a:schemeClr val="bg1"/>
            </a:solidFill>
            <a:round/>
            <a:headEnd/>
            <a:tailEnd/>
          </a:ln>
        </p:spPr>
        <p:txBody>
          <a:bodyPr/>
          <a:lstStyle/>
          <a:p>
            <a:endParaRPr lang="en-US"/>
          </a:p>
        </p:txBody>
      </p:sp>
      <p:sp>
        <p:nvSpPr>
          <p:cNvPr id="44" name="Freeform 44"/>
          <p:cNvSpPr>
            <a:spLocks/>
          </p:cNvSpPr>
          <p:nvPr/>
        </p:nvSpPr>
        <p:spPr bwMode="auto">
          <a:xfrm>
            <a:off x="8045450" y="3082925"/>
            <a:ext cx="396875" cy="992187"/>
          </a:xfrm>
          <a:custGeom>
            <a:avLst/>
            <a:gdLst>
              <a:gd name="T0" fmla="*/ 2147483647 w 298"/>
              <a:gd name="T1" fmla="*/ 0 h 586"/>
              <a:gd name="T2" fmla="*/ 2147483647 w 298"/>
              <a:gd name="T3" fmla="*/ 2147483647 h 586"/>
              <a:gd name="T4" fmla="*/ 2147483647 w 298"/>
              <a:gd name="T5" fmla="*/ 2147483647 h 586"/>
              <a:gd name="T6" fmla="*/ 2147483647 w 298"/>
              <a:gd name="T7" fmla="*/ 2147483647 h 586"/>
              <a:gd name="T8" fmla="*/ 0 60000 65536"/>
              <a:gd name="T9" fmla="*/ 0 60000 65536"/>
              <a:gd name="T10" fmla="*/ 0 60000 65536"/>
              <a:gd name="T11" fmla="*/ 0 60000 65536"/>
              <a:gd name="T12" fmla="*/ 0 w 298"/>
              <a:gd name="T13" fmla="*/ 0 h 586"/>
              <a:gd name="T14" fmla="*/ 298 w 298"/>
              <a:gd name="T15" fmla="*/ 586 h 586"/>
            </a:gdLst>
            <a:ahLst/>
            <a:cxnLst>
              <a:cxn ang="T8">
                <a:pos x="T0" y="T1"/>
              </a:cxn>
              <a:cxn ang="T9">
                <a:pos x="T2" y="T3"/>
              </a:cxn>
              <a:cxn ang="T10">
                <a:pos x="T4" y="T5"/>
              </a:cxn>
              <a:cxn ang="T11">
                <a:pos x="T6" y="T7"/>
              </a:cxn>
            </a:cxnLst>
            <a:rect l="T12" t="T13" r="T14" b="T15"/>
            <a:pathLst>
              <a:path w="298" h="586">
                <a:moveTo>
                  <a:pt x="101" y="0"/>
                </a:moveTo>
                <a:cubicBezTo>
                  <a:pt x="199" y="23"/>
                  <a:pt x="298" y="46"/>
                  <a:pt x="283" y="96"/>
                </a:cubicBezTo>
                <a:cubicBezTo>
                  <a:pt x="268" y="146"/>
                  <a:pt x="28" y="216"/>
                  <a:pt x="14" y="298"/>
                </a:cubicBezTo>
                <a:cubicBezTo>
                  <a:pt x="0" y="380"/>
                  <a:pt x="98" y="483"/>
                  <a:pt x="197" y="586"/>
                </a:cubicBezTo>
              </a:path>
            </a:pathLst>
          </a:custGeom>
          <a:noFill/>
          <a:ln w="34925">
            <a:solidFill>
              <a:schemeClr val="bg1"/>
            </a:solidFill>
            <a:round/>
            <a:headEnd/>
            <a:tailEnd/>
          </a:ln>
        </p:spPr>
        <p:txBody>
          <a:bodyPr/>
          <a:lstStyle/>
          <a:p>
            <a:endParaRPr lang="en-US"/>
          </a:p>
        </p:txBody>
      </p:sp>
      <p:sp>
        <p:nvSpPr>
          <p:cNvPr id="45" name="Text Box 21"/>
          <p:cNvSpPr txBox="1">
            <a:spLocks noChangeArrowheads="1"/>
          </p:cNvSpPr>
          <p:nvPr/>
        </p:nvSpPr>
        <p:spPr bwMode="auto">
          <a:xfrm>
            <a:off x="6770687" y="4067175"/>
            <a:ext cx="1828800" cy="366712"/>
          </a:xfrm>
          <a:prstGeom prst="rect">
            <a:avLst/>
          </a:prstGeom>
          <a:noFill/>
          <a:ln w="9525">
            <a:noFill/>
            <a:miter lim="800000"/>
            <a:headEnd/>
            <a:tailEnd/>
          </a:ln>
        </p:spPr>
        <p:txBody>
          <a:bodyPr>
            <a:spAutoFit/>
          </a:bodyPr>
          <a:lstStyle/>
          <a:p>
            <a:pPr>
              <a:spcBef>
                <a:spcPct val="50000"/>
              </a:spcBef>
            </a:pPr>
            <a:r>
              <a:rPr lang="en-US" sz="1800" b="1" dirty="0" err="1" smtClean="0">
                <a:solidFill>
                  <a:schemeClr val="bg1"/>
                </a:solidFill>
                <a:latin typeface="Arial" pitchFamily="34" charset="0"/>
              </a:rPr>
              <a:t>onderwerp</a:t>
            </a:r>
            <a:endParaRPr lang="en-US" sz="1800" b="1" dirty="0">
              <a:solidFill>
                <a:schemeClr val="bg1"/>
              </a:solidFill>
              <a:latin typeface="Arial" pitchFamily="34" charset="0"/>
            </a:endParaRPr>
          </a:p>
        </p:txBody>
      </p:sp>
      <p:sp>
        <p:nvSpPr>
          <p:cNvPr id="47" name="Text Box 26"/>
          <p:cNvSpPr txBox="1">
            <a:spLocks noChangeArrowheads="1"/>
          </p:cNvSpPr>
          <p:nvPr/>
        </p:nvSpPr>
        <p:spPr bwMode="auto">
          <a:xfrm>
            <a:off x="346075" y="3282950"/>
            <a:ext cx="1385887" cy="641350"/>
          </a:xfrm>
          <a:prstGeom prst="rect">
            <a:avLst/>
          </a:prstGeom>
          <a:noFill/>
          <a:ln w="9525">
            <a:noFill/>
            <a:miter lim="800000"/>
            <a:headEnd/>
            <a:tailEnd/>
          </a:ln>
        </p:spPr>
        <p:txBody>
          <a:bodyPr>
            <a:spAutoFit/>
          </a:bodyPr>
          <a:lstStyle/>
          <a:p>
            <a:pPr algn="r">
              <a:spcBef>
                <a:spcPct val="50000"/>
              </a:spcBef>
            </a:pPr>
            <a:r>
              <a:rPr lang="en-US" sz="1800" b="1" dirty="0">
                <a:solidFill>
                  <a:srgbClr val="CC6600"/>
                </a:solidFill>
                <a:latin typeface="Helonia" pitchFamily="2" charset="0"/>
              </a:rPr>
              <a:t>circle of confusion</a:t>
            </a:r>
          </a:p>
        </p:txBody>
      </p:sp>
      <p:sp>
        <p:nvSpPr>
          <p:cNvPr id="49" name="Text Box 44"/>
          <p:cNvSpPr txBox="1">
            <a:spLocks noChangeArrowheads="1"/>
          </p:cNvSpPr>
          <p:nvPr/>
        </p:nvSpPr>
        <p:spPr bwMode="auto">
          <a:xfrm>
            <a:off x="526329" y="5377429"/>
            <a:ext cx="7308850" cy="400110"/>
          </a:xfrm>
          <a:prstGeom prst="rect">
            <a:avLst/>
          </a:prstGeom>
          <a:noFill/>
          <a:ln w="9525">
            <a:noFill/>
            <a:miter lim="800000"/>
            <a:headEnd/>
            <a:tailEnd/>
          </a:ln>
        </p:spPr>
        <p:txBody>
          <a:bodyPr anchor="ctr">
            <a:spAutoFit/>
          </a:bodyPr>
          <a:lstStyle/>
          <a:p>
            <a:r>
              <a:rPr lang="nl-NL" sz="2000" b="1" dirty="0" smtClean="0">
                <a:solidFill>
                  <a:schemeClr val="bg1"/>
                </a:solidFill>
                <a:latin typeface="Helonia" pitchFamily="2" charset="0"/>
              </a:rPr>
              <a:t>Onscherpte is afhankelijk van de afstand van het focusvlak</a:t>
            </a:r>
            <a:endParaRPr lang="nl-NL" sz="2000" dirty="0"/>
          </a:p>
        </p:txBody>
      </p:sp>
      <p:sp>
        <p:nvSpPr>
          <p:cNvPr id="50" name="Rectangle 48"/>
          <p:cNvSpPr>
            <a:spLocks noChangeArrowheads="1"/>
          </p:cNvSpPr>
          <p:nvPr/>
        </p:nvSpPr>
        <p:spPr bwMode="auto">
          <a:xfrm>
            <a:off x="526329" y="4953000"/>
            <a:ext cx="7132081" cy="400110"/>
          </a:xfrm>
          <a:prstGeom prst="rect">
            <a:avLst/>
          </a:prstGeom>
          <a:noFill/>
          <a:ln w="9525">
            <a:noFill/>
            <a:miter lim="800000"/>
            <a:headEnd/>
            <a:tailEnd/>
          </a:ln>
        </p:spPr>
        <p:txBody>
          <a:bodyPr wrap="none" anchor="ctr">
            <a:spAutoFit/>
          </a:bodyPr>
          <a:lstStyle/>
          <a:p>
            <a:r>
              <a:rPr lang="en-US" sz="2000" b="1" dirty="0" err="1" smtClean="0">
                <a:solidFill>
                  <a:schemeClr val="bg1"/>
                </a:solidFill>
                <a:latin typeface="Helonia" pitchFamily="2" charset="0"/>
              </a:rPr>
              <a:t>Licht</a:t>
            </a:r>
            <a:r>
              <a:rPr lang="en-US" sz="2000" b="1" dirty="0" smtClean="0">
                <a:solidFill>
                  <a:schemeClr val="bg1"/>
                </a:solidFill>
                <a:latin typeface="Helonia" pitchFamily="2" charset="0"/>
              </a:rPr>
              <a:t> </a:t>
            </a:r>
            <a:r>
              <a:rPr lang="en-US" sz="2000" b="1" dirty="0" err="1" smtClean="0">
                <a:solidFill>
                  <a:schemeClr val="bg1"/>
                </a:solidFill>
                <a:latin typeface="Helonia" pitchFamily="2" charset="0"/>
              </a:rPr>
              <a:t>vanuit</a:t>
            </a:r>
            <a:r>
              <a:rPr lang="en-US" sz="2000" b="1" dirty="0" smtClean="0">
                <a:solidFill>
                  <a:schemeClr val="bg1"/>
                </a:solidFill>
                <a:latin typeface="Helonia" pitchFamily="2" charset="0"/>
              </a:rPr>
              <a:t> het </a:t>
            </a:r>
            <a:r>
              <a:rPr lang="en-US" sz="2000" b="1" dirty="0" err="1" smtClean="0">
                <a:solidFill>
                  <a:schemeClr val="bg1"/>
                </a:solidFill>
                <a:latin typeface="Helonia" pitchFamily="2" charset="0"/>
              </a:rPr>
              <a:t>focuspunt</a:t>
            </a:r>
            <a:r>
              <a:rPr lang="en-US" sz="2000" b="1" dirty="0" smtClean="0">
                <a:solidFill>
                  <a:schemeClr val="bg1"/>
                </a:solidFill>
                <a:latin typeface="Helonia" pitchFamily="2" charset="0"/>
              </a:rPr>
              <a:t>  </a:t>
            </a:r>
            <a:r>
              <a:rPr lang="en-US" sz="2000" b="1" dirty="0" err="1" smtClean="0">
                <a:solidFill>
                  <a:schemeClr val="bg1"/>
                </a:solidFill>
                <a:latin typeface="Helonia" pitchFamily="2" charset="0"/>
              </a:rPr>
              <a:t>convergeert</a:t>
            </a:r>
            <a:r>
              <a:rPr lang="en-US" sz="2000" b="1" dirty="0" smtClean="0">
                <a:solidFill>
                  <a:schemeClr val="bg1"/>
                </a:solidFill>
                <a:latin typeface="Helonia" pitchFamily="2" charset="0"/>
              </a:rPr>
              <a:t> tot 1 </a:t>
            </a:r>
            <a:r>
              <a:rPr lang="en-US" sz="2000" b="1" dirty="0" err="1" smtClean="0">
                <a:solidFill>
                  <a:schemeClr val="bg1"/>
                </a:solidFill>
                <a:latin typeface="Helonia" pitchFamily="2" charset="0"/>
              </a:rPr>
              <a:t>enkele</a:t>
            </a:r>
            <a:r>
              <a:rPr lang="en-US" sz="2000" b="1" dirty="0" smtClean="0">
                <a:solidFill>
                  <a:schemeClr val="bg1"/>
                </a:solidFill>
                <a:latin typeface="Helonia" pitchFamily="2" charset="0"/>
              </a:rPr>
              <a:t> pixel</a:t>
            </a:r>
          </a:p>
        </p:txBody>
      </p:sp>
      <p:sp>
        <p:nvSpPr>
          <p:cNvPr id="51" name="Rectangle 48"/>
          <p:cNvSpPr>
            <a:spLocks noChangeArrowheads="1"/>
          </p:cNvSpPr>
          <p:nvPr/>
        </p:nvSpPr>
        <p:spPr bwMode="auto">
          <a:xfrm>
            <a:off x="526329" y="5801859"/>
            <a:ext cx="7532831" cy="400110"/>
          </a:xfrm>
          <a:prstGeom prst="rect">
            <a:avLst/>
          </a:prstGeom>
          <a:noFill/>
          <a:ln w="9525">
            <a:noFill/>
            <a:miter lim="800000"/>
            <a:headEnd/>
            <a:tailEnd/>
          </a:ln>
        </p:spPr>
        <p:txBody>
          <a:bodyPr wrap="none" anchor="ctr">
            <a:spAutoFit/>
          </a:bodyPr>
          <a:lstStyle/>
          <a:p>
            <a:r>
              <a:rPr lang="en-US" sz="2000" b="1" dirty="0" smtClean="0">
                <a:solidFill>
                  <a:schemeClr val="bg1"/>
                </a:solidFill>
                <a:latin typeface="Helonia" pitchFamily="2" charset="0"/>
              </a:rPr>
              <a:t>Het  </a:t>
            </a:r>
            <a:r>
              <a:rPr lang="en-US" sz="2000" b="1" dirty="0" err="1" smtClean="0">
                <a:solidFill>
                  <a:schemeClr val="bg1"/>
                </a:solidFill>
                <a:latin typeface="Helonia" pitchFamily="2" charset="0"/>
              </a:rPr>
              <a:t>zichtbare</a:t>
            </a:r>
            <a:r>
              <a:rPr lang="en-US" sz="2000" b="1" dirty="0" smtClean="0">
                <a:solidFill>
                  <a:schemeClr val="bg1"/>
                </a:solidFill>
                <a:latin typeface="Helonia" pitchFamily="2" charset="0"/>
              </a:rPr>
              <a:t> </a:t>
            </a:r>
            <a:r>
              <a:rPr lang="en-US" sz="2000" b="1" dirty="0" err="1" smtClean="0">
                <a:solidFill>
                  <a:schemeClr val="bg1"/>
                </a:solidFill>
                <a:latin typeface="Helonia" pitchFamily="2" charset="0"/>
              </a:rPr>
              <a:t>scherpe</a:t>
            </a:r>
            <a:r>
              <a:rPr lang="en-US" sz="2000" b="1" dirty="0" smtClean="0">
                <a:solidFill>
                  <a:schemeClr val="bg1"/>
                </a:solidFill>
                <a:latin typeface="Helonia" pitchFamily="2" charset="0"/>
              </a:rPr>
              <a:t> </a:t>
            </a:r>
            <a:r>
              <a:rPr lang="en-US" sz="2000" b="1" dirty="0" err="1" smtClean="0">
                <a:solidFill>
                  <a:schemeClr val="bg1"/>
                </a:solidFill>
                <a:latin typeface="Helonia" pitchFamily="2" charset="0"/>
              </a:rPr>
              <a:t>gedeelte</a:t>
            </a:r>
            <a:r>
              <a:rPr lang="en-US" sz="2000" b="1" dirty="0" smtClean="0">
                <a:solidFill>
                  <a:schemeClr val="bg1"/>
                </a:solidFill>
                <a:latin typeface="Helonia" pitchFamily="2" charset="0"/>
              </a:rPr>
              <a:t> </a:t>
            </a:r>
            <a:r>
              <a:rPr lang="en-US" sz="2000" b="1" dirty="0" err="1" smtClean="0">
                <a:solidFill>
                  <a:schemeClr val="bg1"/>
                </a:solidFill>
                <a:latin typeface="Helonia" pitchFamily="2" charset="0"/>
              </a:rPr>
              <a:t>heet</a:t>
            </a:r>
            <a:r>
              <a:rPr lang="en-US" sz="2000" b="1" dirty="0" smtClean="0">
                <a:solidFill>
                  <a:schemeClr val="bg1"/>
                </a:solidFill>
                <a:latin typeface="Helonia" pitchFamily="2" charset="0"/>
              </a:rPr>
              <a:t> de “circle of confusion”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13"/>
                                        </p:tgtEl>
                                        <p:attrNameLst>
                                          <p:attrName>style.opacity</p:attrName>
                                        </p:attrNameLst>
                                      </p:cBhvr>
                                      <p:to>
                                        <p:strVal val="0.3"/>
                                      </p:to>
                                    </p:set>
                                    <p:animEffect filter="image" prLst="opacity: 0.3">
                                      <p:cBhvr rctx="IE">
                                        <p:cTn id="9" dur="indefinite"/>
                                        <p:tgtEl>
                                          <p:spTgt spid="13"/>
                                        </p:tgtEl>
                                      </p:cBhvr>
                                    </p:animEffect>
                                  </p:childTnLst>
                                </p:cTn>
                              </p:par>
                              <p:par>
                                <p:cTn id="10" presetID="9" presetClass="emph" presetSubtype="0" grpId="0" nodeType="withEffect">
                                  <p:stCondLst>
                                    <p:cond delay="0"/>
                                  </p:stCondLst>
                                  <p:childTnLst>
                                    <p:set>
                                      <p:cBhvr rctx="PPT">
                                        <p:cTn id="11" dur="indefinite"/>
                                        <p:tgtEl>
                                          <p:spTgt spid="5"/>
                                        </p:tgtEl>
                                        <p:attrNameLst>
                                          <p:attrName>style.opacity</p:attrName>
                                        </p:attrNameLst>
                                      </p:cBhvr>
                                      <p:to>
                                        <p:strVal val="0.15"/>
                                      </p:to>
                                    </p:set>
                                    <p:animEffect filter="image" prLst="opacity: 0.15">
                                      <p:cBhvr rctx="IE">
                                        <p:cTn id="12" dur="indefinite"/>
                                        <p:tgtEl>
                                          <p:spTgt spid="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23"/>
                                        </p:tgtEl>
                                        <p:attrNameLst>
                                          <p:attrName>style.opacity</p:attrName>
                                        </p:attrNameLst>
                                      </p:cBhvr>
                                      <p:to>
                                        <p:strVal val="0.3"/>
                                      </p:to>
                                    </p:set>
                                    <p:animEffect filter="image" prLst="opacity: 0.3">
                                      <p:cBhvr rctx="IE">
                                        <p:cTn id="23" dur="indefinite"/>
                                        <p:tgtEl>
                                          <p:spTgt spid="23"/>
                                        </p:tgtEl>
                                      </p:cBhvr>
                                    </p:animEffect>
                                  </p:childTnLst>
                                </p:cTn>
                              </p:par>
                              <p:par>
                                <p:cTn id="24" presetID="9" presetClass="emph" presetSubtype="0" grpId="1" nodeType="withEffect">
                                  <p:stCondLst>
                                    <p:cond delay="0"/>
                                  </p:stCondLst>
                                  <p:childTnLst>
                                    <p:set>
                                      <p:cBhvr rctx="PPT">
                                        <p:cTn id="25" dur="indefinite"/>
                                        <p:tgtEl>
                                          <p:spTgt spid="43"/>
                                        </p:tgtEl>
                                        <p:attrNameLst>
                                          <p:attrName>style.opacity</p:attrName>
                                        </p:attrNameLst>
                                      </p:cBhvr>
                                      <p:to>
                                        <p:strVal val="0.15"/>
                                      </p:to>
                                    </p:set>
                                    <p:animEffect filter="image" prLst="opacity: 0.15">
                                      <p:cBhvr rctx="IE">
                                        <p:cTn id="26" dur="indefinite"/>
                                        <p:tgtEl>
                                          <p:spTgt spid="43"/>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30" grpId="0" animBg="1"/>
      <p:bldP spid="31" grpId="0" animBg="1"/>
      <p:bldP spid="43" grpId="0" animBg="1"/>
      <p:bldP spid="43" grpId="1" animBg="1"/>
      <p:bldP spid="44" grpId="0" animBg="1"/>
      <p:bldP spid="49"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26329" y="152400"/>
            <a:ext cx="7772400" cy="762000"/>
          </a:xfrm>
        </p:spPr>
        <p:txBody>
          <a:bodyPr/>
          <a:lstStyle/>
          <a:p>
            <a:pPr eaLnBrk="1" hangingPunct="1"/>
            <a:r>
              <a:rPr lang="en-US" dirty="0" err="1" smtClean="0">
                <a:latin typeface="Helonia" pitchFamily="2" charset="0"/>
              </a:rPr>
              <a:t>Werking</a:t>
            </a:r>
            <a:r>
              <a:rPr lang="en-US" dirty="0" smtClean="0">
                <a:latin typeface="Helonia" pitchFamily="2" charset="0"/>
              </a:rPr>
              <a:t> van </a:t>
            </a:r>
            <a:r>
              <a:rPr lang="en-US" dirty="0" err="1" smtClean="0">
                <a:latin typeface="Helonia" pitchFamily="2" charset="0"/>
              </a:rPr>
              <a:t>een</a:t>
            </a:r>
            <a:r>
              <a:rPr lang="en-US" dirty="0" smtClean="0">
                <a:latin typeface="Helonia" pitchFamily="2" charset="0"/>
              </a:rPr>
              <a:t> </a:t>
            </a:r>
            <a:r>
              <a:rPr lang="en-US" dirty="0" err="1" smtClean="0">
                <a:latin typeface="Helonia" pitchFamily="2" charset="0"/>
              </a:rPr>
              <a:t>objectief</a:t>
            </a:r>
            <a:endParaRPr lang="en-US" dirty="0" smtClean="0"/>
          </a:p>
        </p:txBody>
      </p:sp>
      <p:sp>
        <p:nvSpPr>
          <p:cNvPr id="48" name="Line 44"/>
          <p:cNvSpPr>
            <a:spLocks noChangeShapeType="1"/>
          </p:cNvSpPr>
          <p:nvPr/>
        </p:nvSpPr>
        <p:spPr bwMode="auto">
          <a:xfrm flipH="1">
            <a:off x="1797050" y="3241675"/>
            <a:ext cx="398462" cy="7938"/>
          </a:xfrm>
          <a:prstGeom prst="line">
            <a:avLst/>
          </a:prstGeom>
          <a:noFill/>
          <a:ln w="76200">
            <a:solidFill>
              <a:srgbClr val="33CCCC"/>
            </a:solidFill>
            <a:round/>
            <a:headEnd/>
            <a:tailEnd/>
          </a:ln>
        </p:spPr>
        <p:txBody>
          <a:bodyPr/>
          <a:lstStyle/>
          <a:p>
            <a:endParaRPr lang="en-US"/>
          </a:p>
        </p:txBody>
      </p:sp>
      <p:sp>
        <p:nvSpPr>
          <p:cNvPr id="52" name="Line 45"/>
          <p:cNvSpPr>
            <a:spLocks noChangeShapeType="1"/>
          </p:cNvSpPr>
          <p:nvPr/>
        </p:nvSpPr>
        <p:spPr bwMode="auto">
          <a:xfrm flipH="1">
            <a:off x="1795462" y="4017963"/>
            <a:ext cx="400050" cy="0"/>
          </a:xfrm>
          <a:prstGeom prst="line">
            <a:avLst/>
          </a:prstGeom>
          <a:noFill/>
          <a:ln w="76200">
            <a:solidFill>
              <a:srgbClr val="33CCCC"/>
            </a:solidFill>
            <a:round/>
            <a:headEnd/>
            <a:tailEnd/>
          </a:ln>
        </p:spPr>
        <p:txBody>
          <a:bodyPr/>
          <a:lstStyle/>
          <a:p>
            <a:endParaRPr lang="en-US"/>
          </a:p>
        </p:txBody>
      </p:sp>
      <p:sp>
        <p:nvSpPr>
          <p:cNvPr id="53" name="Line 15"/>
          <p:cNvSpPr>
            <a:spLocks noChangeShapeType="1"/>
          </p:cNvSpPr>
          <p:nvPr/>
        </p:nvSpPr>
        <p:spPr bwMode="auto">
          <a:xfrm>
            <a:off x="1384300" y="2938463"/>
            <a:ext cx="0" cy="0"/>
          </a:xfrm>
          <a:prstGeom prst="line">
            <a:avLst/>
          </a:prstGeom>
          <a:noFill/>
          <a:ln w="9525">
            <a:solidFill>
              <a:schemeClr val="tx1"/>
            </a:solidFill>
            <a:round/>
            <a:headEnd/>
            <a:tailEnd/>
          </a:ln>
        </p:spPr>
        <p:txBody>
          <a:bodyPr/>
          <a:lstStyle/>
          <a:p>
            <a:endParaRPr lang="en-US"/>
          </a:p>
        </p:txBody>
      </p:sp>
      <p:sp>
        <p:nvSpPr>
          <p:cNvPr id="54" name="Line 20"/>
          <p:cNvSpPr>
            <a:spLocks noChangeShapeType="1"/>
          </p:cNvSpPr>
          <p:nvPr/>
        </p:nvSpPr>
        <p:spPr bwMode="auto">
          <a:xfrm>
            <a:off x="2047875" y="3248025"/>
            <a:ext cx="1331912" cy="1301750"/>
          </a:xfrm>
          <a:prstGeom prst="line">
            <a:avLst/>
          </a:prstGeom>
          <a:noFill/>
          <a:ln w="25400">
            <a:solidFill>
              <a:srgbClr val="00FF00"/>
            </a:solidFill>
            <a:round/>
            <a:headEnd/>
            <a:tailEnd/>
          </a:ln>
        </p:spPr>
        <p:txBody>
          <a:bodyPr/>
          <a:lstStyle/>
          <a:p>
            <a:endParaRPr lang="en-US"/>
          </a:p>
        </p:txBody>
      </p:sp>
      <p:sp>
        <p:nvSpPr>
          <p:cNvPr id="55" name="Line 22"/>
          <p:cNvSpPr>
            <a:spLocks noChangeShapeType="1"/>
          </p:cNvSpPr>
          <p:nvPr/>
        </p:nvSpPr>
        <p:spPr bwMode="auto">
          <a:xfrm>
            <a:off x="3392487" y="2709863"/>
            <a:ext cx="4148138" cy="922337"/>
          </a:xfrm>
          <a:prstGeom prst="line">
            <a:avLst/>
          </a:prstGeom>
          <a:noFill/>
          <a:ln w="25400">
            <a:solidFill>
              <a:srgbClr val="00FF00"/>
            </a:solidFill>
            <a:round/>
            <a:headEnd/>
            <a:tailEnd/>
          </a:ln>
        </p:spPr>
        <p:txBody>
          <a:bodyPr/>
          <a:lstStyle/>
          <a:p>
            <a:endParaRPr lang="en-US"/>
          </a:p>
        </p:txBody>
      </p:sp>
      <p:sp>
        <p:nvSpPr>
          <p:cNvPr id="56" name="Line 23"/>
          <p:cNvSpPr>
            <a:spLocks noChangeShapeType="1"/>
          </p:cNvSpPr>
          <p:nvPr/>
        </p:nvSpPr>
        <p:spPr bwMode="auto">
          <a:xfrm flipV="1">
            <a:off x="2047875" y="2697163"/>
            <a:ext cx="1335087" cy="1319212"/>
          </a:xfrm>
          <a:prstGeom prst="line">
            <a:avLst/>
          </a:prstGeom>
          <a:noFill/>
          <a:ln w="25400">
            <a:solidFill>
              <a:srgbClr val="00FF00"/>
            </a:solidFill>
            <a:round/>
            <a:headEnd/>
            <a:tailEnd/>
          </a:ln>
        </p:spPr>
        <p:txBody>
          <a:bodyPr/>
          <a:lstStyle/>
          <a:p>
            <a:endParaRPr lang="en-US"/>
          </a:p>
        </p:txBody>
      </p:sp>
      <p:sp>
        <p:nvSpPr>
          <p:cNvPr id="57" name="Line 24"/>
          <p:cNvSpPr>
            <a:spLocks noChangeShapeType="1"/>
          </p:cNvSpPr>
          <p:nvPr/>
        </p:nvSpPr>
        <p:spPr bwMode="auto">
          <a:xfrm flipV="1">
            <a:off x="3392487" y="3632200"/>
            <a:ext cx="4148138" cy="914400"/>
          </a:xfrm>
          <a:prstGeom prst="line">
            <a:avLst/>
          </a:prstGeom>
          <a:noFill/>
          <a:ln w="25400">
            <a:solidFill>
              <a:srgbClr val="00FF00"/>
            </a:solidFill>
            <a:round/>
            <a:headEnd/>
            <a:tailEnd/>
          </a:ln>
        </p:spPr>
        <p:txBody>
          <a:bodyPr/>
          <a:lstStyle/>
          <a:p>
            <a:endParaRPr lang="en-US"/>
          </a:p>
        </p:txBody>
      </p:sp>
      <p:sp>
        <p:nvSpPr>
          <p:cNvPr id="58" name="Text Box 31"/>
          <p:cNvSpPr txBox="1">
            <a:spLocks noChangeArrowheads="1"/>
          </p:cNvSpPr>
          <p:nvPr/>
        </p:nvSpPr>
        <p:spPr bwMode="auto">
          <a:xfrm>
            <a:off x="3076575" y="2312988"/>
            <a:ext cx="671512" cy="366712"/>
          </a:xfrm>
          <a:prstGeom prst="rect">
            <a:avLst/>
          </a:prstGeom>
          <a:noFill/>
          <a:ln w="9525">
            <a:noFill/>
            <a:miter lim="800000"/>
            <a:headEnd/>
            <a:tailEnd/>
          </a:ln>
        </p:spPr>
        <p:txBody>
          <a:bodyPr>
            <a:spAutoFit/>
          </a:bodyPr>
          <a:lstStyle/>
          <a:p>
            <a:pPr>
              <a:spcBef>
                <a:spcPct val="50000"/>
              </a:spcBef>
            </a:pPr>
            <a:r>
              <a:rPr lang="en-US" sz="1800" b="1">
                <a:solidFill>
                  <a:schemeClr val="bg1"/>
                </a:solidFill>
                <a:latin typeface="Arial" pitchFamily="34" charset="0"/>
              </a:rPr>
              <a:t>lens</a:t>
            </a:r>
          </a:p>
        </p:txBody>
      </p:sp>
      <p:sp>
        <p:nvSpPr>
          <p:cNvPr id="59" name="Line 36"/>
          <p:cNvSpPr>
            <a:spLocks noChangeShapeType="1"/>
          </p:cNvSpPr>
          <p:nvPr/>
        </p:nvSpPr>
        <p:spPr bwMode="auto">
          <a:xfrm flipV="1">
            <a:off x="1839912" y="3281363"/>
            <a:ext cx="0" cy="690562"/>
          </a:xfrm>
          <a:prstGeom prst="line">
            <a:avLst/>
          </a:prstGeom>
          <a:noFill/>
          <a:ln w="38100">
            <a:solidFill>
              <a:srgbClr val="CC6600"/>
            </a:solidFill>
            <a:round/>
            <a:headEnd type="triangle" w="med" len="med"/>
            <a:tailEnd type="triangle" w="med" len="med"/>
          </a:ln>
        </p:spPr>
        <p:txBody>
          <a:bodyPr/>
          <a:lstStyle/>
          <a:p>
            <a:endParaRPr lang="en-US"/>
          </a:p>
        </p:txBody>
      </p:sp>
      <p:sp>
        <p:nvSpPr>
          <p:cNvPr id="60" name="Line 37"/>
          <p:cNvSpPr>
            <a:spLocks noChangeShapeType="1"/>
          </p:cNvSpPr>
          <p:nvPr/>
        </p:nvSpPr>
        <p:spPr bwMode="auto">
          <a:xfrm>
            <a:off x="6502400" y="2720975"/>
            <a:ext cx="0" cy="1816100"/>
          </a:xfrm>
          <a:prstGeom prst="line">
            <a:avLst/>
          </a:prstGeom>
          <a:noFill/>
          <a:ln w="25400" cap="rnd">
            <a:solidFill>
              <a:schemeClr val="folHlink"/>
            </a:solidFill>
            <a:prstDash val="sysDot"/>
            <a:round/>
            <a:headEnd/>
            <a:tailEnd/>
          </a:ln>
        </p:spPr>
        <p:txBody>
          <a:bodyPr/>
          <a:lstStyle/>
          <a:p>
            <a:endParaRPr lang="en-US"/>
          </a:p>
        </p:txBody>
      </p:sp>
      <p:sp>
        <p:nvSpPr>
          <p:cNvPr id="61" name="Line 38"/>
          <p:cNvSpPr>
            <a:spLocks noChangeShapeType="1"/>
          </p:cNvSpPr>
          <p:nvPr/>
        </p:nvSpPr>
        <p:spPr bwMode="auto">
          <a:xfrm flipV="1">
            <a:off x="3597275" y="4070350"/>
            <a:ext cx="0" cy="508000"/>
          </a:xfrm>
          <a:prstGeom prst="line">
            <a:avLst/>
          </a:prstGeom>
          <a:noFill/>
          <a:ln w="76200">
            <a:solidFill>
              <a:srgbClr val="CC6600"/>
            </a:solidFill>
            <a:round/>
            <a:headEnd/>
            <a:tailEnd/>
          </a:ln>
        </p:spPr>
        <p:txBody>
          <a:bodyPr/>
          <a:lstStyle/>
          <a:p>
            <a:endParaRPr lang="en-US"/>
          </a:p>
        </p:txBody>
      </p:sp>
      <p:sp>
        <p:nvSpPr>
          <p:cNvPr id="62" name="Line 39"/>
          <p:cNvSpPr>
            <a:spLocks noChangeShapeType="1"/>
          </p:cNvSpPr>
          <p:nvPr/>
        </p:nvSpPr>
        <p:spPr bwMode="auto">
          <a:xfrm flipV="1">
            <a:off x="3600450" y="2665413"/>
            <a:ext cx="0" cy="492125"/>
          </a:xfrm>
          <a:prstGeom prst="line">
            <a:avLst/>
          </a:prstGeom>
          <a:noFill/>
          <a:ln w="76200">
            <a:solidFill>
              <a:srgbClr val="CC6600"/>
            </a:solidFill>
            <a:round/>
            <a:headEnd/>
            <a:tailEnd/>
          </a:ln>
        </p:spPr>
        <p:txBody>
          <a:bodyPr/>
          <a:lstStyle/>
          <a:p>
            <a:endParaRPr lang="en-US"/>
          </a:p>
        </p:txBody>
      </p:sp>
      <p:sp>
        <p:nvSpPr>
          <p:cNvPr id="63" name="Line 40"/>
          <p:cNvSpPr>
            <a:spLocks noChangeShapeType="1"/>
          </p:cNvSpPr>
          <p:nvPr/>
        </p:nvSpPr>
        <p:spPr bwMode="auto">
          <a:xfrm>
            <a:off x="3398837" y="3165475"/>
            <a:ext cx="4133850" cy="457200"/>
          </a:xfrm>
          <a:prstGeom prst="line">
            <a:avLst/>
          </a:prstGeom>
          <a:noFill/>
          <a:ln w="25400">
            <a:solidFill>
              <a:srgbClr val="00FF00"/>
            </a:solidFill>
            <a:round/>
            <a:headEnd/>
            <a:tailEnd/>
          </a:ln>
        </p:spPr>
        <p:txBody>
          <a:bodyPr/>
          <a:lstStyle/>
          <a:p>
            <a:endParaRPr lang="en-US"/>
          </a:p>
        </p:txBody>
      </p:sp>
      <p:sp>
        <p:nvSpPr>
          <p:cNvPr id="64" name="Line 41"/>
          <p:cNvSpPr>
            <a:spLocks noChangeShapeType="1"/>
          </p:cNvSpPr>
          <p:nvPr/>
        </p:nvSpPr>
        <p:spPr bwMode="auto">
          <a:xfrm flipV="1">
            <a:off x="3390900" y="3636963"/>
            <a:ext cx="4129087" cy="417512"/>
          </a:xfrm>
          <a:prstGeom prst="line">
            <a:avLst/>
          </a:prstGeom>
          <a:noFill/>
          <a:ln w="25400">
            <a:solidFill>
              <a:srgbClr val="00FF00"/>
            </a:solidFill>
            <a:round/>
            <a:headEnd/>
            <a:tailEnd/>
          </a:ln>
        </p:spPr>
        <p:txBody>
          <a:bodyPr/>
          <a:lstStyle/>
          <a:p>
            <a:endParaRPr lang="en-US"/>
          </a:p>
        </p:txBody>
      </p:sp>
      <p:sp>
        <p:nvSpPr>
          <p:cNvPr id="65" name="Line 42"/>
          <p:cNvSpPr>
            <a:spLocks noChangeShapeType="1"/>
          </p:cNvSpPr>
          <p:nvPr/>
        </p:nvSpPr>
        <p:spPr bwMode="auto">
          <a:xfrm>
            <a:off x="2044700" y="3425825"/>
            <a:ext cx="1341437" cy="627063"/>
          </a:xfrm>
          <a:prstGeom prst="line">
            <a:avLst/>
          </a:prstGeom>
          <a:noFill/>
          <a:ln w="25400">
            <a:solidFill>
              <a:srgbClr val="00FF00"/>
            </a:solidFill>
            <a:round/>
            <a:headEnd/>
            <a:tailEnd/>
          </a:ln>
        </p:spPr>
        <p:txBody>
          <a:bodyPr/>
          <a:lstStyle/>
          <a:p>
            <a:endParaRPr lang="en-US"/>
          </a:p>
        </p:txBody>
      </p:sp>
      <p:sp>
        <p:nvSpPr>
          <p:cNvPr id="66" name="Line 43"/>
          <p:cNvSpPr>
            <a:spLocks noChangeShapeType="1"/>
          </p:cNvSpPr>
          <p:nvPr/>
        </p:nvSpPr>
        <p:spPr bwMode="auto">
          <a:xfrm flipV="1">
            <a:off x="2049462" y="3162300"/>
            <a:ext cx="1344613" cy="639763"/>
          </a:xfrm>
          <a:prstGeom prst="line">
            <a:avLst/>
          </a:prstGeom>
          <a:noFill/>
          <a:ln w="25400">
            <a:solidFill>
              <a:srgbClr val="00FF00"/>
            </a:solidFill>
            <a:round/>
            <a:headEnd/>
            <a:tailEnd/>
          </a:ln>
        </p:spPr>
        <p:txBody>
          <a:bodyPr/>
          <a:lstStyle/>
          <a:p>
            <a:endParaRPr lang="en-US"/>
          </a:p>
        </p:txBody>
      </p:sp>
      <p:sp>
        <p:nvSpPr>
          <p:cNvPr id="67" name="Oval 8"/>
          <p:cNvSpPr>
            <a:spLocks noChangeArrowheads="1"/>
          </p:cNvSpPr>
          <p:nvPr/>
        </p:nvSpPr>
        <p:spPr bwMode="auto">
          <a:xfrm>
            <a:off x="3238500" y="2705100"/>
            <a:ext cx="304800" cy="1843088"/>
          </a:xfrm>
          <a:prstGeom prst="ellipse">
            <a:avLst/>
          </a:prstGeom>
          <a:solidFill>
            <a:srgbClr val="3366FF"/>
          </a:solidFill>
          <a:ln w="25400">
            <a:solidFill>
              <a:schemeClr val="folHlink"/>
            </a:solidFill>
            <a:round/>
            <a:headEnd/>
            <a:tailEnd/>
          </a:ln>
        </p:spPr>
        <p:txBody>
          <a:bodyPr wrap="none" anchor="ctr"/>
          <a:lstStyle/>
          <a:p>
            <a:endParaRPr lang="en-US"/>
          </a:p>
        </p:txBody>
      </p:sp>
      <p:sp>
        <p:nvSpPr>
          <p:cNvPr id="68" name="Line 34"/>
          <p:cNvSpPr>
            <a:spLocks noChangeShapeType="1"/>
          </p:cNvSpPr>
          <p:nvPr/>
        </p:nvSpPr>
        <p:spPr bwMode="auto">
          <a:xfrm flipH="1">
            <a:off x="1801812" y="3240088"/>
            <a:ext cx="398463" cy="7937"/>
          </a:xfrm>
          <a:prstGeom prst="line">
            <a:avLst/>
          </a:prstGeom>
          <a:noFill/>
          <a:ln w="76200">
            <a:solidFill>
              <a:srgbClr val="33CCCC"/>
            </a:solidFill>
            <a:round/>
            <a:headEnd/>
            <a:tailEnd/>
          </a:ln>
        </p:spPr>
        <p:txBody>
          <a:bodyPr/>
          <a:lstStyle/>
          <a:p>
            <a:endParaRPr lang="en-US"/>
          </a:p>
        </p:txBody>
      </p:sp>
      <p:sp>
        <p:nvSpPr>
          <p:cNvPr id="69" name="Line 35"/>
          <p:cNvSpPr>
            <a:spLocks noChangeShapeType="1"/>
          </p:cNvSpPr>
          <p:nvPr/>
        </p:nvSpPr>
        <p:spPr bwMode="auto">
          <a:xfrm flipH="1">
            <a:off x="1800225" y="4016375"/>
            <a:ext cx="400050" cy="0"/>
          </a:xfrm>
          <a:prstGeom prst="line">
            <a:avLst/>
          </a:prstGeom>
          <a:noFill/>
          <a:ln w="76200">
            <a:solidFill>
              <a:srgbClr val="33CCCC"/>
            </a:solidFill>
            <a:round/>
            <a:headEnd/>
            <a:tailEnd/>
          </a:ln>
        </p:spPr>
        <p:txBody>
          <a:bodyPr/>
          <a:lstStyle/>
          <a:p>
            <a:endParaRPr lang="en-US"/>
          </a:p>
        </p:txBody>
      </p:sp>
      <p:sp>
        <p:nvSpPr>
          <p:cNvPr id="70" name="Text Box 47"/>
          <p:cNvSpPr txBox="1">
            <a:spLocks noChangeArrowheads="1"/>
          </p:cNvSpPr>
          <p:nvPr/>
        </p:nvSpPr>
        <p:spPr bwMode="auto">
          <a:xfrm>
            <a:off x="5726112" y="2306638"/>
            <a:ext cx="1828800" cy="366712"/>
          </a:xfrm>
          <a:prstGeom prst="rect">
            <a:avLst/>
          </a:prstGeom>
          <a:noFill/>
          <a:ln w="9525">
            <a:noFill/>
            <a:miter lim="800000"/>
            <a:headEnd/>
            <a:tailEnd/>
          </a:ln>
        </p:spPr>
        <p:txBody>
          <a:bodyPr>
            <a:spAutoFit/>
          </a:bodyPr>
          <a:lstStyle/>
          <a:p>
            <a:pPr>
              <a:spcBef>
                <a:spcPct val="50000"/>
              </a:spcBef>
            </a:pPr>
            <a:r>
              <a:rPr lang="en-US" sz="1800" b="1" dirty="0" err="1" smtClean="0">
                <a:solidFill>
                  <a:schemeClr val="bg1"/>
                </a:solidFill>
                <a:latin typeface="Arial" pitchFamily="34" charset="0"/>
              </a:rPr>
              <a:t>focusvlak</a:t>
            </a:r>
            <a:endParaRPr lang="en-US" sz="1800" b="1" dirty="0">
              <a:solidFill>
                <a:schemeClr val="bg1"/>
              </a:solidFill>
              <a:latin typeface="Arial" pitchFamily="34" charset="0"/>
            </a:endParaRPr>
          </a:p>
        </p:txBody>
      </p:sp>
      <p:sp>
        <p:nvSpPr>
          <p:cNvPr id="71" name="Line 48"/>
          <p:cNvSpPr>
            <a:spLocks noChangeShapeType="1"/>
          </p:cNvSpPr>
          <p:nvPr/>
        </p:nvSpPr>
        <p:spPr bwMode="auto">
          <a:xfrm>
            <a:off x="3392487" y="2709863"/>
            <a:ext cx="3109913" cy="922337"/>
          </a:xfrm>
          <a:prstGeom prst="line">
            <a:avLst/>
          </a:prstGeom>
          <a:noFill/>
          <a:ln w="25400">
            <a:solidFill>
              <a:schemeClr val="folHlink"/>
            </a:solidFill>
            <a:round/>
            <a:headEnd/>
            <a:tailEnd/>
          </a:ln>
        </p:spPr>
        <p:txBody>
          <a:bodyPr/>
          <a:lstStyle/>
          <a:p>
            <a:endParaRPr lang="en-US"/>
          </a:p>
        </p:txBody>
      </p:sp>
      <p:sp>
        <p:nvSpPr>
          <p:cNvPr id="72" name="Line 49"/>
          <p:cNvSpPr>
            <a:spLocks noChangeShapeType="1"/>
          </p:cNvSpPr>
          <p:nvPr/>
        </p:nvSpPr>
        <p:spPr bwMode="auto">
          <a:xfrm flipV="1">
            <a:off x="3392487" y="3632200"/>
            <a:ext cx="3109913" cy="920750"/>
          </a:xfrm>
          <a:prstGeom prst="line">
            <a:avLst/>
          </a:prstGeom>
          <a:noFill/>
          <a:ln w="25400">
            <a:solidFill>
              <a:schemeClr val="folHlink"/>
            </a:solidFill>
            <a:round/>
            <a:headEnd/>
            <a:tailEnd/>
          </a:ln>
        </p:spPr>
        <p:txBody>
          <a:bodyPr/>
          <a:lstStyle/>
          <a:p>
            <a:endParaRPr lang="en-US"/>
          </a:p>
        </p:txBody>
      </p:sp>
      <p:sp>
        <p:nvSpPr>
          <p:cNvPr id="73" name="Line 50"/>
          <p:cNvSpPr>
            <a:spLocks noChangeShapeType="1"/>
          </p:cNvSpPr>
          <p:nvPr/>
        </p:nvSpPr>
        <p:spPr bwMode="auto">
          <a:xfrm flipV="1">
            <a:off x="2070100" y="2709863"/>
            <a:ext cx="1322387" cy="914400"/>
          </a:xfrm>
          <a:prstGeom prst="line">
            <a:avLst/>
          </a:prstGeom>
          <a:noFill/>
          <a:ln w="25400">
            <a:solidFill>
              <a:schemeClr val="folHlink"/>
            </a:solidFill>
            <a:round/>
            <a:headEnd/>
            <a:tailEnd/>
          </a:ln>
        </p:spPr>
        <p:txBody>
          <a:bodyPr/>
          <a:lstStyle/>
          <a:p>
            <a:endParaRPr lang="en-US"/>
          </a:p>
        </p:txBody>
      </p:sp>
      <p:sp>
        <p:nvSpPr>
          <p:cNvPr id="74" name="Line 51"/>
          <p:cNvSpPr>
            <a:spLocks noChangeShapeType="1"/>
          </p:cNvSpPr>
          <p:nvPr/>
        </p:nvSpPr>
        <p:spPr bwMode="auto">
          <a:xfrm>
            <a:off x="2070100" y="3624263"/>
            <a:ext cx="1322387" cy="928687"/>
          </a:xfrm>
          <a:prstGeom prst="line">
            <a:avLst/>
          </a:prstGeom>
          <a:noFill/>
          <a:ln w="25400">
            <a:solidFill>
              <a:schemeClr val="folHlink"/>
            </a:solidFill>
            <a:round/>
            <a:headEnd/>
            <a:tailEnd/>
          </a:ln>
        </p:spPr>
        <p:txBody>
          <a:bodyPr/>
          <a:lstStyle/>
          <a:p>
            <a:endParaRPr lang="en-US"/>
          </a:p>
        </p:txBody>
      </p:sp>
      <p:sp>
        <p:nvSpPr>
          <p:cNvPr id="75" name="Text Box 52"/>
          <p:cNvSpPr txBox="1">
            <a:spLocks noChangeArrowheads="1"/>
          </p:cNvSpPr>
          <p:nvPr/>
        </p:nvSpPr>
        <p:spPr bwMode="auto">
          <a:xfrm>
            <a:off x="526329" y="1333500"/>
            <a:ext cx="6141171" cy="400110"/>
          </a:xfrm>
          <a:prstGeom prst="rect">
            <a:avLst/>
          </a:prstGeom>
          <a:noFill/>
          <a:ln w="9525">
            <a:noFill/>
            <a:miter lim="800000"/>
            <a:headEnd/>
            <a:tailEnd/>
          </a:ln>
        </p:spPr>
        <p:txBody>
          <a:bodyPr wrap="square">
            <a:spAutoFit/>
          </a:bodyPr>
          <a:lstStyle/>
          <a:p>
            <a:pPr>
              <a:spcBef>
                <a:spcPct val="50000"/>
              </a:spcBef>
            </a:pPr>
            <a:r>
              <a:rPr lang="en-US" sz="2000" b="1" dirty="0" err="1" smtClean="0">
                <a:solidFill>
                  <a:srgbClr val="CC6600"/>
                </a:solidFill>
                <a:latin typeface="Arial" pitchFamily="34" charset="0"/>
              </a:rPr>
              <a:t>Onscherpte</a:t>
            </a:r>
            <a:r>
              <a:rPr lang="en-US" sz="2000" b="1" dirty="0" smtClean="0">
                <a:solidFill>
                  <a:srgbClr val="CC6600"/>
                </a:solidFill>
                <a:latin typeface="Arial" pitchFamily="34" charset="0"/>
              </a:rPr>
              <a:t> </a:t>
            </a:r>
            <a:r>
              <a:rPr lang="en-US" sz="2000" b="1" dirty="0" err="1" smtClean="0">
                <a:solidFill>
                  <a:srgbClr val="CC6600"/>
                </a:solidFill>
                <a:latin typeface="Arial" pitchFamily="34" charset="0"/>
              </a:rPr>
              <a:t>gebied</a:t>
            </a:r>
            <a:r>
              <a:rPr lang="en-US" sz="2000" b="1" dirty="0" smtClean="0">
                <a:solidFill>
                  <a:srgbClr val="CC6600"/>
                </a:solidFill>
                <a:latin typeface="Arial" pitchFamily="34" charset="0"/>
              </a:rPr>
              <a:t> </a:t>
            </a:r>
            <a:r>
              <a:rPr lang="en-US" sz="2000" b="1" dirty="0" err="1" smtClean="0">
                <a:solidFill>
                  <a:srgbClr val="CC6600"/>
                </a:solidFill>
                <a:latin typeface="Arial" pitchFamily="34" charset="0"/>
              </a:rPr>
              <a:t>hangt</a:t>
            </a:r>
            <a:r>
              <a:rPr lang="en-US" sz="2000" b="1" dirty="0" smtClean="0">
                <a:solidFill>
                  <a:srgbClr val="CC6600"/>
                </a:solidFill>
                <a:latin typeface="Arial" pitchFamily="34" charset="0"/>
              </a:rPr>
              <a:t> </a:t>
            </a:r>
            <a:r>
              <a:rPr lang="en-US" sz="2000" b="1" dirty="0" err="1" smtClean="0">
                <a:solidFill>
                  <a:srgbClr val="CC6600"/>
                </a:solidFill>
                <a:latin typeface="Arial" pitchFamily="34" charset="0"/>
              </a:rPr>
              <a:t>af</a:t>
            </a:r>
            <a:r>
              <a:rPr lang="en-US" sz="2000" b="1" dirty="0" smtClean="0">
                <a:solidFill>
                  <a:srgbClr val="CC6600"/>
                </a:solidFill>
                <a:latin typeface="Arial" pitchFamily="34" charset="0"/>
              </a:rPr>
              <a:t> van het </a:t>
            </a:r>
            <a:r>
              <a:rPr lang="en-US" sz="2000" b="1" dirty="0" err="1" smtClean="0">
                <a:solidFill>
                  <a:srgbClr val="CC6600"/>
                </a:solidFill>
                <a:latin typeface="Arial" pitchFamily="34" charset="0"/>
              </a:rPr>
              <a:t>diafragma</a:t>
            </a:r>
            <a:endParaRPr lang="en-US" sz="2000" b="1" dirty="0">
              <a:solidFill>
                <a:srgbClr val="CC6600"/>
              </a:solidFill>
              <a:latin typeface="Arial" pitchFamily="34" charset="0"/>
            </a:endParaRPr>
          </a:p>
        </p:txBody>
      </p:sp>
      <p:sp>
        <p:nvSpPr>
          <p:cNvPr id="76" name="Text Box 53"/>
          <p:cNvSpPr txBox="1">
            <a:spLocks noChangeArrowheads="1"/>
          </p:cNvSpPr>
          <p:nvPr/>
        </p:nvSpPr>
        <p:spPr bwMode="auto">
          <a:xfrm>
            <a:off x="3675062" y="2682875"/>
            <a:ext cx="1811338" cy="461665"/>
          </a:xfrm>
          <a:prstGeom prst="rect">
            <a:avLst/>
          </a:prstGeom>
          <a:noFill/>
          <a:ln w="9525">
            <a:noFill/>
            <a:miter lim="800000"/>
            <a:headEnd/>
            <a:tailEnd/>
          </a:ln>
        </p:spPr>
        <p:txBody>
          <a:bodyPr wrap="square">
            <a:spAutoFit/>
          </a:bodyPr>
          <a:lstStyle/>
          <a:p>
            <a:pPr>
              <a:spcBef>
                <a:spcPct val="50000"/>
              </a:spcBef>
            </a:pPr>
            <a:r>
              <a:rPr lang="en-US" b="1" dirty="0" err="1" smtClean="0">
                <a:solidFill>
                  <a:srgbClr val="CC6600"/>
                </a:solidFill>
                <a:latin typeface="Helonia" pitchFamily="2" charset="0"/>
              </a:rPr>
              <a:t>diafragma</a:t>
            </a:r>
            <a:endParaRPr lang="en-US" b="1" dirty="0">
              <a:solidFill>
                <a:srgbClr val="CC6600"/>
              </a:solidFill>
              <a:latin typeface="Helonia" pitchFamily="2" charset="0"/>
            </a:endParaRPr>
          </a:p>
        </p:txBody>
      </p:sp>
      <p:sp>
        <p:nvSpPr>
          <p:cNvPr id="78" name="Text Box 62"/>
          <p:cNvSpPr txBox="1">
            <a:spLocks noChangeArrowheads="1"/>
          </p:cNvSpPr>
          <p:nvPr/>
        </p:nvSpPr>
        <p:spPr bwMode="auto">
          <a:xfrm>
            <a:off x="1474787" y="2298700"/>
            <a:ext cx="1093788" cy="366713"/>
          </a:xfrm>
          <a:prstGeom prst="rect">
            <a:avLst/>
          </a:prstGeom>
          <a:noFill/>
          <a:ln w="9525">
            <a:noFill/>
            <a:miter lim="800000"/>
            <a:headEnd/>
            <a:tailEnd/>
          </a:ln>
        </p:spPr>
        <p:txBody>
          <a:bodyPr>
            <a:spAutoFit/>
          </a:bodyPr>
          <a:lstStyle/>
          <a:p>
            <a:pPr>
              <a:spcBef>
                <a:spcPct val="50000"/>
              </a:spcBef>
            </a:pPr>
            <a:r>
              <a:rPr lang="en-US" sz="1800" b="1">
                <a:solidFill>
                  <a:schemeClr val="bg1"/>
                </a:solidFill>
                <a:latin typeface="Arial" pitchFamily="34" charset="0"/>
              </a:rPr>
              <a:t>sensor</a:t>
            </a:r>
          </a:p>
        </p:txBody>
      </p:sp>
      <p:pic>
        <p:nvPicPr>
          <p:cNvPr id="79" name="Picture 66" descr="Ap1"/>
          <p:cNvPicPr>
            <a:picLocks noChangeAspect="1" noChangeArrowheads="1"/>
          </p:cNvPicPr>
          <p:nvPr/>
        </p:nvPicPr>
        <p:blipFill>
          <a:blip r:embed="rId3" cstate="print"/>
          <a:srcRect/>
          <a:stretch>
            <a:fillRect/>
          </a:stretch>
        </p:blipFill>
        <p:spPr bwMode="auto">
          <a:xfrm>
            <a:off x="7010400" y="1143000"/>
            <a:ext cx="1219200" cy="1096963"/>
          </a:xfrm>
          <a:prstGeom prst="rect">
            <a:avLst/>
          </a:prstGeom>
          <a:noFill/>
          <a:ln w="25400">
            <a:solidFill>
              <a:schemeClr val="bg2"/>
            </a:solidFill>
            <a:miter lim="800000"/>
            <a:headEnd/>
            <a:tailEnd/>
          </a:ln>
        </p:spPr>
      </p:pic>
      <p:pic>
        <p:nvPicPr>
          <p:cNvPr id="80" name="Picture 67" descr="Ap2"/>
          <p:cNvPicPr>
            <a:picLocks noChangeAspect="1" noChangeArrowheads="1"/>
          </p:cNvPicPr>
          <p:nvPr/>
        </p:nvPicPr>
        <p:blipFill>
          <a:blip r:embed="rId4" cstate="print"/>
          <a:srcRect/>
          <a:stretch>
            <a:fillRect/>
          </a:stretch>
        </p:blipFill>
        <p:spPr bwMode="auto">
          <a:xfrm>
            <a:off x="7010400" y="1143000"/>
            <a:ext cx="1219200" cy="1096963"/>
          </a:xfrm>
          <a:prstGeom prst="rect">
            <a:avLst/>
          </a:prstGeom>
          <a:noFill/>
          <a:ln w="25400">
            <a:solidFill>
              <a:schemeClr val="bg2"/>
            </a:solidFill>
            <a:miter lim="800000"/>
            <a:headEnd/>
            <a:tailEnd/>
          </a:ln>
        </p:spPr>
      </p:pic>
      <p:grpSp>
        <p:nvGrpSpPr>
          <p:cNvPr id="81" name="Group 68"/>
          <p:cNvGrpSpPr>
            <a:grpSpLocks/>
          </p:cNvGrpSpPr>
          <p:nvPr/>
        </p:nvGrpSpPr>
        <p:grpSpPr bwMode="auto">
          <a:xfrm>
            <a:off x="1970087" y="3089275"/>
            <a:ext cx="92075" cy="1096963"/>
            <a:chOff x="2907" y="3291"/>
            <a:chExt cx="58" cy="691"/>
          </a:xfrm>
        </p:grpSpPr>
        <p:sp>
          <p:nvSpPr>
            <p:cNvPr id="82" name="Rectangle 69"/>
            <p:cNvSpPr>
              <a:spLocks noChangeArrowheads="1"/>
            </p:cNvSpPr>
            <p:nvPr/>
          </p:nvSpPr>
          <p:spPr bwMode="auto">
            <a:xfrm>
              <a:off x="2908" y="3291"/>
              <a:ext cx="56" cy="689"/>
            </a:xfrm>
            <a:prstGeom prst="rect">
              <a:avLst/>
            </a:prstGeom>
            <a:solidFill>
              <a:schemeClr val="folHlink"/>
            </a:solidFill>
            <a:ln w="9525">
              <a:solidFill>
                <a:schemeClr val="tx1"/>
              </a:solidFill>
              <a:miter lim="800000"/>
              <a:headEnd/>
              <a:tailEnd/>
            </a:ln>
          </p:spPr>
          <p:txBody>
            <a:bodyPr wrap="none" anchor="ctr"/>
            <a:lstStyle/>
            <a:p>
              <a:pPr algn="ctr"/>
              <a:endParaRPr lang="en-US"/>
            </a:p>
          </p:txBody>
        </p:sp>
        <p:sp>
          <p:nvSpPr>
            <p:cNvPr id="83" name="Line 70"/>
            <p:cNvSpPr>
              <a:spLocks noChangeShapeType="1"/>
            </p:cNvSpPr>
            <p:nvPr/>
          </p:nvSpPr>
          <p:spPr bwMode="auto">
            <a:xfrm>
              <a:off x="2911" y="3367"/>
              <a:ext cx="54" cy="0"/>
            </a:xfrm>
            <a:prstGeom prst="line">
              <a:avLst/>
            </a:prstGeom>
            <a:noFill/>
            <a:ln w="25400">
              <a:solidFill>
                <a:schemeClr val="tx1"/>
              </a:solidFill>
              <a:round/>
              <a:headEnd/>
              <a:tailEnd/>
            </a:ln>
          </p:spPr>
          <p:txBody>
            <a:bodyPr/>
            <a:lstStyle/>
            <a:p>
              <a:endParaRPr lang="en-US"/>
            </a:p>
          </p:txBody>
        </p:sp>
        <p:sp>
          <p:nvSpPr>
            <p:cNvPr id="84" name="Line 71"/>
            <p:cNvSpPr>
              <a:spLocks noChangeShapeType="1"/>
            </p:cNvSpPr>
            <p:nvPr/>
          </p:nvSpPr>
          <p:spPr bwMode="auto">
            <a:xfrm>
              <a:off x="2908" y="3444"/>
              <a:ext cx="54" cy="0"/>
            </a:xfrm>
            <a:prstGeom prst="line">
              <a:avLst/>
            </a:prstGeom>
            <a:noFill/>
            <a:ln w="25400">
              <a:solidFill>
                <a:schemeClr val="tx1"/>
              </a:solidFill>
              <a:round/>
              <a:headEnd/>
              <a:tailEnd/>
            </a:ln>
          </p:spPr>
          <p:txBody>
            <a:bodyPr/>
            <a:lstStyle/>
            <a:p>
              <a:endParaRPr lang="en-US"/>
            </a:p>
          </p:txBody>
        </p:sp>
        <p:sp>
          <p:nvSpPr>
            <p:cNvPr id="85" name="Line 72"/>
            <p:cNvSpPr>
              <a:spLocks noChangeShapeType="1"/>
            </p:cNvSpPr>
            <p:nvPr/>
          </p:nvSpPr>
          <p:spPr bwMode="auto">
            <a:xfrm>
              <a:off x="2907" y="3519"/>
              <a:ext cx="54" cy="0"/>
            </a:xfrm>
            <a:prstGeom prst="line">
              <a:avLst/>
            </a:prstGeom>
            <a:noFill/>
            <a:ln w="25400">
              <a:solidFill>
                <a:schemeClr val="tx1"/>
              </a:solidFill>
              <a:round/>
              <a:headEnd/>
              <a:tailEnd/>
            </a:ln>
          </p:spPr>
          <p:txBody>
            <a:bodyPr/>
            <a:lstStyle/>
            <a:p>
              <a:endParaRPr lang="en-US"/>
            </a:p>
          </p:txBody>
        </p:sp>
        <p:sp>
          <p:nvSpPr>
            <p:cNvPr id="86" name="Line 73"/>
            <p:cNvSpPr>
              <a:spLocks noChangeShapeType="1"/>
            </p:cNvSpPr>
            <p:nvPr/>
          </p:nvSpPr>
          <p:spPr bwMode="auto">
            <a:xfrm>
              <a:off x="2907" y="3593"/>
              <a:ext cx="54" cy="0"/>
            </a:xfrm>
            <a:prstGeom prst="line">
              <a:avLst/>
            </a:prstGeom>
            <a:noFill/>
            <a:ln w="25400">
              <a:solidFill>
                <a:schemeClr val="tx1"/>
              </a:solidFill>
              <a:round/>
              <a:headEnd/>
              <a:tailEnd/>
            </a:ln>
          </p:spPr>
          <p:txBody>
            <a:bodyPr/>
            <a:lstStyle/>
            <a:p>
              <a:endParaRPr lang="en-US"/>
            </a:p>
          </p:txBody>
        </p:sp>
        <p:sp>
          <p:nvSpPr>
            <p:cNvPr id="87" name="Line 74"/>
            <p:cNvSpPr>
              <a:spLocks noChangeShapeType="1"/>
            </p:cNvSpPr>
            <p:nvPr/>
          </p:nvSpPr>
          <p:spPr bwMode="auto">
            <a:xfrm>
              <a:off x="2910" y="3668"/>
              <a:ext cx="54" cy="0"/>
            </a:xfrm>
            <a:prstGeom prst="line">
              <a:avLst/>
            </a:prstGeom>
            <a:noFill/>
            <a:ln w="25400">
              <a:solidFill>
                <a:schemeClr val="tx1"/>
              </a:solidFill>
              <a:round/>
              <a:headEnd/>
              <a:tailEnd/>
            </a:ln>
          </p:spPr>
          <p:txBody>
            <a:bodyPr/>
            <a:lstStyle/>
            <a:p>
              <a:endParaRPr lang="en-US"/>
            </a:p>
          </p:txBody>
        </p:sp>
        <p:sp>
          <p:nvSpPr>
            <p:cNvPr id="88" name="Line 75"/>
            <p:cNvSpPr>
              <a:spLocks noChangeShapeType="1"/>
            </p:cNvSpPr>
            <p:nvPr/>
          </p:nvSpPr>
          <p:spPr bwMode="auto">
            <a:xfrm>
              <a:off x="2909" y="3743"/>
              <a:ext cx="54" cy="0"/>
            </a:xfrm>
            <a:prstGeom prst="line">
              <a:avLst/>
            </a:prstGeom>
            <a:noFill/>
            <a:ln w="25400">
              <a:solidFill>
                <a:schemeClr val="tx1"/>
              </a:solidFill>
              <a:round/>
              <a:headEnd/>
              <a:tailEnd/>
            </a:ln>
          </p:spPr>
          <p:txBody>
            <a:bodyPr/>
            <a:lstStyle/>
            <a:p>
              <a:endParaRPr lang="en-US"/>
            </a:p>
          </p:txBody>
        </p:sp>
        <p:sp>
          <p:nvSpPr>
            <p:cNvPr id="89" name="Line 76"/>
            <p:cNvSpPr>
              <a:spLocks noChangeShapeType="1"/>
            </p:cNvSpPr>
            <p:nvPr/>
          </p:nvSpPr>
          <p:spPr bwMode="auto">
            <a:xfrm>
              <a:off x="2908" y="3824"/>
              <a:ext cx="54" cy="0"/>
            </a:xfrm>
            <a:prstGeom prst="line">
              <a:avLst/>
            </a:prstGeom>
            <a:noFill/>
            <a:ln w="25400">
              <a:solidFill>
                <a:schemeClr val="tx1"/>
              </a:solidFill>
              <a:round/>
              <a:headEnd/>
              <a:tailEnd/>
            </a:ln>
          </p:spPr>
          <p:txBody>
            <a:bodyPr/>
            <a:lstStyle/>
            <a:p>
              <a:endParaRPr lang="en-US"/>
            </a:p>
          </p:txBody>
        </p:sp>
        <p:sp>
          <p:nvSpPr>
            <p:cNvPr id="90" name="Line 77"/>
            <p:cNvSpPr>
              <a:spLocks noChangeShapeType="1"/>
            </p:cNvSpPr>
            <p:nvPr/>
          </p:nvSpPr>
          <p:spPr bwMode="auto">
            <a:xfrm>
              <a:off x="2909" y="3903"/>
              <a:ext cx="54" cy="0"/>
            </a:xfrm>
            <a:prstGeom prst="line">
              <a:avLst/>
            </a:prstGeom>
            <a:noFill/>
            <a:ln w="25400">
              <a:solidFill>
                <a:schemeClr val="tx1"/>
              </a:solidFill>
              <a:round/>
              <a:headEnd/>
              <a:tailEnd/>
            </a:ln>
          </p:spPr>
          <p:txBody>
            <a:bodyPr/>
            <a:lstStyle/>
            <a:p>
              <a:endParaRPr lang="en-US"/>
            </a:p>
          </p:txBody>
        </p:sp>
        <p:sp>
          <p:nvSpPr>
            <p:cNvPr id="91" name="Rectangle 78"/>
            <p:cNvSpPr>
              <a:spLocks noChangeArrowheads="1"/>
            </p:cNvSpPr>
            <p:nvPr/>
          </p:nvSpPr>
          <p:spPr bwMode="auto">
            <a:xfrm>
              <a:off x="2908" y="3293"/>
              <a:ext cx="56" cy="689"/>
            </a:xfrm>
            <a:prstGeom prst="rect">
              <a:avLst/>
            </a:prstGeom>
            <a:noFill/>
            <a:ln w="9525">
              <a:solidFill>
                <a:schemeClr val="tx1"/>
              </a:solidFill>
              <a:miter lim="800000"/>
              <a:headEnd/>
              <a:tailEnd/>
            </a:ln>
          </p:spPr>
          <p:txBody>
            <a:bodyPr wrap="none" anchor="ctr"/>
            <a:lstStyle/>
            <a:p>
              <a:pPr algn="ctr"/>
              <a:endParaRPr lang="en-US"/>
            </a:p>
          </p:txBody>
        </p:sp>
      </p:grpSp>
      <p:sp>
        <p:nvSpPr>
          <p:cNvPr id="92" name="Freeform 46"/>
          <p:cNvSpPr>
            <a:spLocks/>
          </p:cNvSpPr>
          <p:nvPr/>
        </p:nvSpPr>
        <p:spPr bwMode="auto">
          <a:xfrm>
            <a:off x="7559675" y="3119438"/>
            <a:ext cx="396875" cy="992187"/>
          </a:xfrm>
          <a:custGeom>
            <a:avLst/>
            <a:gdLst>
              <a:gd name="T0" fmla="*/ 2147483647 w 298"/>
              <a:gd name="T1" fmla="*/ 0 h 586"/>
              <a:gd name="T2" fmla="*/ 2147483647 w 298"/>
              <a:gd name="T3" fmla="*/ 2147483647 h 586"/>
              <a:gd name="T4" fmla="*/ 2147483647 w 298"/>
              <a:gd name="T5" fmla="*/ 2147483647 h 586"/>
              <a:gd name="T6" fmla="*/ 2147483647 w 298"/>
              <a:gd name="T7" fmla="*/ 2147483647 h 586"/>
              <a:gd name="T8" fmla="*/ 0 60000 65536"/>
              <a:gd name="T9" fmla="*/ 0 60000 65536"/>
              <a:gd name="T10" fmla="*/ 0 60000 65536"/>
              <a:gd name="T11" fmla="*/ 0 60000 65536"/>
              <a:gd name="T12" fmla="*/ 0 w 298"/>
              <a:gd name="T13" fmla="*/ 0 h 586"/>
              <a:gd name="T14" fmla="*/ 298 w 298"/>
              <a:gd name="T15" fmla="*/ 586 h 586"/>
            </a:gdLst>
            <a:ahLst/>
            <a:cxnLst>
              <a:cxn ang="T8">
                <a:pos x="T0" y="T1"/>
              </a:cxn>
              <a:cxn ang="T9">
                <a:pos x="T2" y="T3"/>
              </a:cxn>
              <a:cxn ang="T10">
                <a:pos x="T4" y="T5"/>
              </a:cxn>
              <a:cxn ang="T11">
                <a:pos x="T6" y="T7"/>
              </a:cxn>
            </a:cxnLst>
            <a:rect l="T12" t="T13" r="T14" b="T15"/>
            <a:pathLst>
              <a:path w="298" h="586">
                <a:moveTo>
                  <a:pt x="101" y="0"/>
                </a:moveTo>
                <a:cubicBezTo>
                  <a:pt x="199" y="23"/>
                  <a:pt x="298" y="46"/>
                  <a:pt x="283" y="96"/>
                </a:cubicBezTo>
                <a:cubicBezTo>
                  <a:pt x="268" y="146"/>
                  <a:pt x="28" y="216"/>
                  <a:pt x="14" y="298"/>
                </a:cubicBezTo>
                <a:cubicBezTo>
                  <a:pt x="0" y="380"/>
                  <a:pt x="98" y="483"/>
                  <a:pt x="197" y="586"/>
                </a:cubicBezTo>
              </a:path>
            </a:pathLst>
          </a:custGeom>
          <a:noFill/>
          <a:ln w="34925">
            <a:solidFill>
              <a:schemeClr val="bg1"/>
            </a:solidFill>
            <a:round/>
            <a:headEnd/>
            <a:tailEnd/>
          </a:ln>
        </p:spPr>
        <p:txBody>
          <a:bodyPr/>
          <a:lstStyle/>
          <a:p>
            <a:endParaRPr lang="en-US"/>
          </a:p>
        </p:txBody>
      </p:sp>
      <p:sp>
        <p:nvSpPr>
          <p:cNvPr id="93" name="Text Box 21"/>
          <p:cNvSpPr txBox="1">
            <a:spLocks noChangeArrowheads="1"/>
          </p:cNvSpPr>
          <p:nvPr/>
        </p:nvSpPr>
        <p:spPr bwMode="auto">
          <a:xfrm>
            <a:off x="6743700" y="3875088"/>
            <a:ext cx="1828800" cy="366712"/>
          </a:xfrm>
          <a:prstGeom prst="rect">
            <a:avLst/>
          </a:prstGeom>
          <a:noFill/>
          <a:ln w="9525">
            <a:noFill/>
            <a:miter lim="800000"/>
            <a:headEnd/>
            <a:tailEnd/>
          </a:ln>
        </p:spPr>
        <p:txBody>
          <a:bodyPr>
            <a:spAutoFit/>
          </a:bodyPr>
          <a:lstStyle/>
          <a:p>
            <a:pPr>
              <a:spcBef>
                <a:spcPct val="50000"/>
              </a:spcBef>
            </a:pPr>
            <a:r>
              <a:rPr lang="en-US" sz="1800" b="1" dirty="0" err="1" smtClean="0">
                <a:solidFill>
                  <a:schemeClr val="bg1"/>
                </a:solidFill>
                <a:latin typeface="Arial" pitchFamily="34" charset="0"/>
              </a:rPr>
              <a:t>onderwerp</a:t>
            </a:r>
            <a:endParaRPr lang="en-US" sz="1800" b="1" dirty="0">
              <a:solidFill>
                <a:schemeClr val="bg1"/>
              </a:solidFill>
              <a:latin typeface="Arial" pitchFamily="34" charset="0"/>
            </a:endParaRPr>
          </a:p>
        </p:txBody>
      </p:sp>
      <p:sp>
        <p:nvSpPr>
          <p:cNvPr id="94" name="Text Box 26"/>
          <p:cNvSpPr txBox="1">
            <a:spLocks noChangeArrowheads="1"/>
          </p:cNvSpPr>
          <p:nvPr/>
        </p:nvSpPr>
        <p:spPr bwMode="auto">
          <a:xfrm>
            <a:off x="346075" y="3287713"/>
            <a:ext cx="1385887" cy="641350"/>
          </a:xfrm>
          <a:prstGeom prst="rect">
            <a:avLst/>
          </a:prstGeom>
          <a:noFill/>
          <a:ln w="9525">
            <a:noFill/>
            <a:miter lim="800000"/>
            <a:headEnd/>
            <a:tailEnd/>
          </a:ln>
        </p:spPr>
        <p:txBody>
          <a:bodyPr>
            <a:spAutoFit/>
          </a:bodyPr>
          <a:lstStyle/>
          <a:p>
            <a:pPr algn="r">
              <a:spcBef>
                <a:spcPct val="50000"/>
              </a:spcBef>
            </a:pPr>
            <a:r>
              <a:rPr lang="en-US" sz="1800" b="1">
                <a:solidFill>
                  <a:srgbClr val="CC6600"/>
                </a:solidFill>
                <a:latin typeface="Helonia" pitchFamily="2" charset="0"/>
              </a:rPr>
              <a:t>circle of confusion</a:t>
            </a:r>
          </a:p>
        </p:txBody>
      </p:sp>
      <p:sp>
        <p:nvSpPr>
          <p:cNvPr id="95" name="Text Box 44"/>
          <p:cNvSpPr txBox="1">
            <a:spLocks noChangeArrowheads="1"/>
          </p:cNvSpPr>
          <p:nvPr/>
        </p:nvSpPr>
        <p:spPr bwMode="auto">
          <a:xfrm>
            <a:off x="526328" y="5377429"/>
            <a:ext cx="7969971" cy="400110"/>
          </a:xfrm>
          <a:prstGeom prst="rect">
            <a:avLst/>
          </a:prstGeom>
          <a:noFill/>
          <a:ln w="9525">
            <a:noFill/>
            <a:miter lim="800000"/>
            <a:headEnd/>
            <a:tailEnd/>
          </a:ln>
        </p:spPr>
        <p:txBody>
          <a:bodyPr wrap="square" anchor="ctr">
            <a:spAutoFit/>
          </a:bodyPr>
          <a:lstStyle/>
          <a:p>
            <a:r>
              <a:rPr lang="nl-NL" sz="2000" b="1" dirty="0" smtClean="0">
                <a:solidFill>
                  <a:schemeClr val="bg1"/>
                </a:solidFill>
                <a:latin typeface="Helonia" pitchFamily="2" charset="0"/>
              </a:rPr>
              <a:t>Klein diafragma, minder onscherpte, grotere scherpte-diepte</a:t>
            </a:r>
            <a:endParaRPr lang="nl-NL" sz="2000" dirty="0"/>
          </a:p>
        </p:txBody>
      </p:sp>
      <p:sp>
        <p:nvSpPr>
          <p:cNvPr id="96" name="Rectangle 48"/>
          <p:cNvSpPr>
            <a:spLocks noChangeArrowheads="1"/>
          </p:cNvSpPr>
          <p:nvPr/>
        </p:nvSpPr>
        <p:spPr bwMode="auto">
          <a:xfrm>
            <a:off x="526329" y="4953000"/>
            <a:ext cx="7260321" cy="400110"/>
          </a:xfrm>
          <a:prstGeom prst="rect">
            <a:avLst/>
          </a:prstGeom>
          <a:noFill/>
          <a:ln w="9525">
            <a:noFill/>
            <a:miter lim="800000"/>
            <a:headEnd/>
            <a:tailEnd/>
          </a:ln>
        </p:spPr>
        <p:txBody>
          <a:bodyPr wrap="none" anchor="ctr">
            <a:spAutoFit/>
          </a:bodyPr>
          <a:lstStyle/>
          <a:p>
            <a:r>
              <a:rPr lang="en-US" sz="2000" b="1" dirty="0" err="1" smtClean="0">
                <a:solidFill>
                  <a:schemeClr val="bg1"/>
                </a:solidFill>
                <a:latin typeface="Helonia" pitchFamily="2" charset="0"/>
              </a:rPr>
              <a:t>Groot</a:t>
            </a:r>
            <a:r>
              <a:rPr lang="en-US" sz="2000" b="1" dirty="0" smtClean="0">
                <a:solidFill>
                  <a:schemeClr val="bg1"/>
                </a:solidFill>
                <a:latin typeface="Helonia" pitchFamily="2" charset="0"/>
              </a:rPr>
              <a:t> </a:t>
            </a:r>
            <a:r>
              <a:rPr lang="en-US" sz="2000" b="1" dirty="0" err="1" smtClean="0">
                <a:solidFill>
                  <a:schemeClr val="bg1"/>
                </a:solidFill>
                <a:latin typeface="Helonia" pitchFamily="2" charset="0"/>
              </a:rPr>
              <a:t>diafragma</a:t>
            </a:r>
            <a:r>
              <a:rPr lang="en-US" sz="2000" b="1" dirty="0" smtClean="0">
                <a:solidFill>
                  <a:schemeClr val="bg1"/>
                </a:solidFill>
                <a:latin typeface="Helonia" pitchFamily="2" charset="0"/>
              </a:rPr>
              <a:t>, </a:t>
            </a:r>
            <a:r>
              <a:rPr lang="en-US" sz="2000" b="1" dirty="0" err="1" smtClean="0">
                <a:solidFill>
                  <a:schemeClr val="bg1"/>
                </a:solidFill>
                <a:latin typeface="Helonia" pitchFamily="2" charset="0"/>
              </a:rPr>
              <a:t>grote</a:t>
            </a:r>
            <a:r>
              <a:rPr lang="en-US" sz="2000" b="1" dirty="0" smtClean="0">
                <a:solidFill>
                  <a:schemeClr val="bg1"/>
                </a:solidFill>
                <a:latin typeface="Helonia" pitchFamily="2" charset="0"/>
              </a:rPr>
              <a:t> </a:t>
            </a:r>
            <a:r>
              <a:rPr lang="en-US" sz="2000" b="1" dirty="0" err="1" smtClean="0">
                <a:solidFill>
                  <a:schemeClr val="bg1"/>
                </a:solidFill>
                <a:latin typeface="Helonia" pitchFamily="2" charset="0"/>
              </a:rPr>
              <a:t>onscherpte</a:t>
            </a:r>
            <a:r>
              <a:rPr lang="en-US" sz="2000" b="1" dirty="0" smtClean="0">
                <a:solidFill>
                  <a:schemeClr val="bg1"/>
                </a:solidFill>
                <a:latin typeface="Helonia" pitchFamily="2" charset="0"/>
              </a:rPr>
              <a:t>, </a:t>
            </a:r>
            <a:r>
              <a:rPr lang="en-US" sz="2000" b="1" dirty="0" err="1" smtClean="0">
                <a:solidFill>
                  <a:schemeClr val="bg1"/>
                </a:solidFill>
                <a:latin typeface="Helonia" pitchFamily="2" charset="0"/>
              </a:rPr>
              <a:t>kleine</a:t>
            </a:r>
            <a:r>
              <a:rPr lang="en-US" sz="2000" b="1" dirty="0" smtClean="0">
                <a:solidFill>
                  <a:schemeClr val="bg1"/>
                </a:solidFill>
                <a:latin typeface="Helonia" pitchFamily="2" charset="0"/>
              </a:rPr>
              <a:t> </a:t>
            </a:r>
            <a:r>
              <a:rPr lang="en-US" sz="2000" b="1" dirty="0" err="1" smtClean="0">
                <a:solidFill>
                  <a:schemeClr val="bg1"/>
                </a:solidFill>
                <a:latin typeface="Helonia" pitchFamily="2" charset="0"/>
              </a:rPr>
              <a:t>scherpte-diepte</a:t>
            </a:r>
            <a:endParaRPr lang="en-US" sz="2000" b="1" dirty="0" smtClean="0">
              <a:solidFill>
                <a:schemeClr val="bg1"/>
              </a:solidFill>
              <a:latin typeface="Heloni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71"/>
                                        </p:tgtEl>
                                        <p:attrNameLst>
                                          <p:attrName>style.opacity</p:attrName>
                                        </p:attrNameLst>
                                      </p:cBhvr>
                                      <p:to>
                                        <p:strVal val="0.1"/>
                                      </p:to>
                                    </p:set>
                                    <p:animEffect filter="image" prLst="opacity: 0.1">
                                      <p:cBhvr rctx="IE">
                                        <p:cTn id="7" dur="indefinite"/>
                                        <p:tgtEl>
                                          <p:spTgt spid="71"/>
                                        </p:tgtEl>
                                      </p:cBhvr>
                                    </p:animEffect>
                                  </p:childTnLst>
                                </p:cTn>
                              </p:par>
                              <p:par>
                                <p:cTn id="8" presetID="9" presetClass="emph" presetSubtype="0" grpId="0" nodeType="withEffect">
                                  <p:stCondLst>
                                    <p:cond delay="0"/>
                                  </p:stCondLst>
                                  <p:childTnLst>
                                    <p:set>
                                      <p:cBhvr rctx="PPT">
                                        <p:cTn id="9" dur="indefinite"/>
                                        <p:tgtEl>
                                          <p:spTgt spid="72"/>
                                        </p:tgtEl>
                                        <p:attrNameLst>
                                          <p:attrName>style.opacity</p:attrName>
                                        </p:attrNameLst>
                                      </p:cBhvr>
                                      <p:to>
                                        <p:strVal val="0.1"/>
                                      </p:to>
                                    </p:set>
                                    <p:animEffect filter="image" prLst="opacity: 0.1">
                                      <p:cBhvr rctx="IE">
                                        <p:cTn id="10" dur="indefinite"/>
                                        <p:tgtEl>
                                          <p:spTgt spid="72"/>
                                        </p:tgtEl>
                                      </p:cBhvr>
                                    </p:animEffect>
                                  </p:childTnLst>
                                </p:cTn>
                              </p:par>
                              <p:par>
                                <p:cTn id="11" presetID="9" presetClass="emph" presetSubtype="0" grpId="0" nodeType="withEffect">
                                  <p:stCondLst>
                                    <p:cond delay="0"/>
                                  </p:stCondLst>
                                  <p:childTnLst>
                                    <p:set>
                                      <p:cBhvr rctx="PPT">
                                        <p:cTn id="12" dur="indefinite"/>
                                        <p:tgtEl>
                                          <p:spTgt spid="74"/>
                                        </p:tgtEl>
                                        <p:attrNameLst>
                                          <p:attrName>style.opacity</p:attrName>
                                        </p:attrNameLst>
                                      </p:cBhvr>
                                      <p:to>
                                        <p:strVal val="0.1"/>
                                      </p:to>
                                    </p:set>
                                    <p:animEffect filter="image" prLst="opacity: 0.1">
                                      <p:cBhvr rctx="IE">
                                        <p:cTn id="13" dur="indefinite"/>
                                        <p:tgtEl>
                                          <p:spTgt spid="74"/>
                                        </p:tgtEl>
                                      </p:cBhvr>
                                    </p:animEffect>
                                  </p:childTnLst>
                                </p:cTn>
                              </p:par>
                              <p:par>
                                <p:cTn id="14" presetID="9" presetClass="emph" presetSubtype="0" grpId="0" nodeType="withEffect">
                                  <p:stCondLst>
                                    <p:cond delay="0"/>
                                  </p:stCondLst>
                                  <p:childTnLst>
                                    <p:set>
                                      <p:cBhvr rctx="PPT">
                                        <p:cTn id="15" dur="indefinite"/>
                                        <p:tgtEl>
                                          <p:spTgt spid="73"/>
                                        </p:tgtEl>
                                        <p:attrNameLst>
                                          <p:attrName>style.opacity</p:attrName>
                                        </p:attrNameLst>
                                      </p:cBhvr>
                                      <p:to>
                                        <p:strVal val="0.1"/>
                                      </p:to>
                                    </p:set>
                                    <p:animEffect filter="image" prLst="opacity: 0.1">
                                      <p:cBhvr rctx="IE">
                                        <p:cTn id="16" dur="indefinite"/>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blinds(horizontal)">
                                      <p:cBhvr>
                                        <p:cTn id="21" dur="500"/>
                                        <p:tgtEl>
                                          <p:spTgt spid="6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blinds(horizontal)">
                                      <p:cBhvr>
                                        <p:cTn id="24" dur="500"/>
                                        <p:tgtEl>
                                          <p:spTgt spid="62"/>
                                        </p:tgtEl>
                                      </p:cBhvr>
                                    </p:animEffect>
                                  </p:childTnLst>
                                </p:cTn>
                              </p:par>
                              <p:par>
                                <p:cTn id="25" presetID="9" presetClass="emph" presetSubtype="0" grpId="0" nodeType="withEffect">
                                  <p:stCondLst>
                                    <p:cond delay="0"/>
                                  </p:stCondLst>
                                  <p:childTnLst>
                                    <p:set>
                                      <p:cBhvr rctx="PPT">
                                        <p:cTn id="26" dur="indefinite"/>
                                        <p:tgtEl>
                                          <p:spTgt spid="55"/>
                                        </p:tgtEl>
                                        <p:attrNameLst>
                                          <p:attrName>style.opacity</p:attrName>
                                        </p:attrNameLst>
                                      </p:cBhvr>
                                      <p:to>
                                        <p:strVal val="0.1"/>
                                      </p:to>
                                    </p:set>
                                    <p:animEffect filter="image" prLst="opacity: 0.1">
                                      <p:cBhvr rctx="IE">
                                        <p:cTn id="27" dur="indefinite"/>
                                        <p:tgtEl>
                                          <p:spTgt spid="55"/>
                                        </p:tgtEl>
                                      </p:cBhvr>
                                    </p:animEffect>
                                  </p:childTnLst>
                                </p:cTn>
                              </p:par>
                              <p:par>
                                <p:cTn id="28" presetID="9" presetClass="emph" presetSubtype="0" grpId="0" nodeType="withEffect">
                                  <p:stCondLst>
                                    <p:cond delay="0"/>
                                  </p:stCondLst>
                                  <p:childTnLst>
                                    <p:set>
                                      <p:cBhvr rctx="PPT">
                                        <p:cTn id="29" dur="indefinite"/>
                                        <p:tgtEl>
                                          <p:spTgt spid="57"/>
                                        </p:tgtEl>
                                        <p:attrNameLst>
                                          <p:attrName>style.opacity</p:attrName>
                                        </p:attrNameLst>
                                      </p:cBhvr>
                                      <p:to>
                                        <p:strVal val="0.1"/>
                                      </p:to>
                                    </p:set>
                                    <p:animEffect filter="image" prLst="opacity: 0.1">
                                      <p:cBhvr rctx="IE">
                                        <p:cTn id="30" dur="indefinite"/>
                                        <p:tgtEl>
                                          <p:spTgt spid="57"/>
                                        </p:tgtEl>
                                      </p:cBhvr>
                                    </p:animEffect>
                                  </p:childTnLst>
                                </p:cTn>
                              </p:par>
                              <p:par>
                                <p:cTn id="31" presetID="9" presetClass="emph" presetSubtype="0" grpId="0" nodeType="withEffect">
                                  <p:stCondLst>
                                    <p:cond delay="0"/>
                                  </p:stCondLst>
                                  <p:childTnLst>
                                    <p:set>
                                      <p:cBhvr rctx="PPT">
                                        <p:cTn id="32" dur="indefinite"/>
                                        <p:tgtEl>
                                          <p:spTgt spid="54"/>
                                        </p:tgtEl>
                                        <p:attrNameLst>
                                          <p:attrName>style.opacity</p:attrName>
                                        </p:attrNameLst>
                                      </p:cBhvr>
                                      <p:to>
                                        <p:strVal val="0.1"/>
                                      </p:to>
                                    </p:set>
                                    <p:animEffect filter="image" prLst="opacity: 0.1">
                                      <p:cBhvr rctx="IE">
                                        <p:cTn id="33" dur="indefinite"/>
                                        <p:tgtEl>
                                          <p:spTgt spid="54"/>
                                        </p:tgtEl>
                                      </p:cBhvr>
                                    </p:animEffect>
                                  </p:childTnLst>
                                </p:cTn>
                              </p:par>
                              <p:par>
                                <p:cTn id="34" presetID="9" presetClass="emph" presetSubtype="0" grpId="0" nodeType="withEffect">
                                  <p:stCondLst>
                                    <p:cond delay="0"/>
                                  </p:stCondLst>
                                  <p:childTnLst>
                                    <p:set>
                                      <p:cBhvr rctx="PPT">
                                        <p:cTn id="35" dur="indefinite"/>
                                        <p:tgtEl>
                                          <p:spTgt spid="56"/>
                                        </p:tgtEl>
                                        <p:attrNameLst>
                                          <p:attrName>style.opacity</p:attrName>
                                        </p:attrNameLst>
                                      </p:cBhvr>
                                      <p:to>
                                        <p:strVal val="0.1"/>
                                      </p:to>
                                    </p:set>
                                    <p:animEffect filter="image" prLst="opacity: 0.1">
                                      <p:cBhvr rctx="IE">
                                        <p:cTn id="36" dur="indefinite"/>
                                        <p:tgtEl>
                                          <p:spTgt spid="56"/>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9" presetClass="emph" presetSubtype="0" grpId="0" nodeType="withEffect">
                                  <p:stCondLst>
                                    <p:cond delay="0"/>
                                  </p:stCondLst>
                                  <p:childTnLst>
                                    <p:set>
                                      <p:cBhvr rctx="PPT">
                                        <p:cTn id="46" dur="indefinite"/>
                                        <p:tgtEl>
                                          <p:spTgt spid="48"/>
                                        </p:tgtEl>
                                        <p:attrNameLst>
                                          <p:attrName>style.opacity</p:attrName>
                                        </p:attrNameLst>
                                      </p:cBhvr>
                                      <p:to>
                                        <p:strVal val="0.5"/>
                                      </p:to>
                                    </p:set>
                                    <p:animEffect filter="image" prLst="opacity: 0.5">
                                      <p:cBhvr rctx="IE">
                                        <p:cTn id="47" dur="indefinite"/>
                                        <p:tgtEl>
                                          <p:spTgt spid="48"/>
                                        </p:tgtEl>
                                      </p:cBhvr>
                                    </p:animEffect>
                                  </p:childTnLst>
                                </p:cTn>
                              </p:par>
                              <p:par>
                                <p:cTn id="48" presetID="9" presetClass="emph" presetSubtype="0" grpId="0" nodeType="withEffect">
                                  <p:stCondLst>
                                    <p:cond delay="0"/>
                                  </p:stCondLst>
                                  <p:childTnLst>
                                    <p:set>
                                      <p:cBhvr rctx="PPT">
                                        <p:cTn id="49" dur="indefinite"/>
                                        <p:tgtEl>
                                          <p:spTgt spid="52"/>
                                        </p:tgtEl>
                                        <p:attrNameLst>
                                          <p:attrName>style.opacity</p:attrName>
                                        </p:attrNameLst>
                                      </p:cBhvr>
                                      <p:to>
                                        <p:strVal val="0.5"/>
                                      </p:to>
                                    </p:set>
                                    <p:animEffect filter="image" prLst="opacity: 0.5">
                                      <p:cBhvr rctx="IE">
                                        <p:cTn id="50" dur="indefinite"/>
                                        <p:tgtEl>
                                          <p:spTgt spid="52"/>
                                        </p:tgtEl>
                                      </p:cBhvr>
                                    </p:animEffect>
                                  </p:childTnLst>
                                </p:cTn>
                              </p:par>
                              <p:par>
                                <p:cTn id="51" presetID="6" presetClass="emph" presetSubtype="0" fill="hold" grpId="0" nodeType="withEffect">
                                  <p:stCondLst>
                                    <p:cond delay="0"/>
                                  </p:stCondLst>
                                  <p:childTnLst>
                                    <p:animScale>
                                      <p:cBhvr>
                                        <p:cTn id="52" dur="1000" fill="hold"/>
                                        <p:tgtEl>
                                          <p:spTgt spid="59"/>
                                        </p:tgtEl>
                                      </p:cBhvr>
                                      <p:by x="100000" y="50000"/>
                                    </p:animScale>
                                  </p:childTnLst>
                                </p:cTn>
                              </p:par>
                              <p:par>
                                <p:cTn id="53" presetID="64" presetClass="path" presetSubtype="0" fill="hold" grpId="0" nodeType="withEffect">
                                  <p:stCondLst>
                                    <p:cond delay="0"/>
                                  </p:stCondLst>
                                  <p:childTnLst>
                                    <p:animMotion origin="layout" path="M 2.5E-6 1.48148E-6 L 2.5E-6 -0.02963 " pathEditMode="relative" rAng="0" ptsTypes="AA">
                                      <p:cBhvr>
                                        <p:cTn id="54" dur="1000" fill="hold"/>
                                        <p:tgtEl>
                                          <p:spTgt spid="69"/>
                                        </p:tgtEl>
                                        <p:attrNameLst>
                                          <p:attrName>ppt_x</p:attrName>
                                          <p:attrName>ppt_y</p:attrName>
                                        </p:attrNameLst>
                                      </p:cBhvr>
                                      <p:rCtr x="0" y="-15"/>
                                    </p:animMotion>
                                  </p:childTnLst>
                                </p:cTn>
                              </p:par>
                              <p:par>
                                <p:cTn id="55" presetID="42" presetClass="path" presetSubtype="0" fill="hold" grpId="0" nodeType="withEffect">
                                  <p:stCondLst>
                                    <p:cond delay="0"/>
                                  </p:stCondLst>
                                  <p:childTnLst>
                                    <p:animMotion origin="layout" path="M 2.5E-6 -0.00093 L 2.5E-6 0.02546 " pathEditMode="relative" rAng="0" ptsTypes="AA">
                                      <p:cBhvr>
                                        <p:cTn id="56" dur="1000" fill="hold"/>
                                        <p:tgtEl>
                                          <p:spTgt spid="68"/>
                                        </p:tgtEl>
                                        <p:attrNameLst>
                                          <p:attrName>ppt_x</p:attrName>
                                          <p:attrName>ppt_y</p:attrName>
                                        </p:attrNameLst>
                                      </p:cBhvr>
                                      <p:rCtr x="0" y="13"/>
                                    </p:animMotion>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79"/>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P spid="54" grpId="0" animBg="1"/>
      <p:bldP spid="55" grpId="0" animBg="1"/>
      <p:bldP spid="56" grpId="0" animBg="1"/>
      <p:bldP spid="57" grpId="0" animBg="1"/>
      <p:bldP spid="59" grpId="0" animBg="1"/>
      <p:bldP spid="61" grpId="0" animBg="1"/>
      <p:bldP spid="62" grpId="0" animBg="1"/>
      <p:bldP spid="63" grpId="0" animBg="1"/>
      <p:bldP spid="64" grpId="0" animBg="1"/>
      <p:bldP spid="65" grpId="0" animBg="1"/>
      <p:bldP spid="66" grpId="0" animBg="1"/>
      <p:bldP spid="68" grpId="0" animBg="1"/>
      <p:bldP spid="69" grpId="0" animBg="1"/>
      <p:bldP spid="71" grpId="0" animBg="1"/>
      <p:bldP spid="72" grpId="0" animBg="1"/>
      <p:bldP spid="73" grpId="0" animBg="1"/>
      <p:bldP spid="74" grpId="0" animBg="1"/>
      <p:bldP spid="76"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152400"/>
            <a:ext cx="8420100" cy="762000"/>
          </a:xfrm>
        </p:spPr>
        <p:txBody>
          <a:bodyPr/>
          <a:lstStyle/>
          <a:p>
            <a:pPr eaLnBrk="1" hangingPunct="1"/>
            <a:r>
              <a:rPr lang="en-US" dirty="0" smtClean="0"/>
              <a:t>Effect van </a:t>
            </a:r>
            <a:r>
              <a:rPr lang="en-US" dirty="0" err="1" smtClean="0"/>
              <a:t>veranderingen</a:t>
            </a:r>
            <a:r>
              <a:rPr lang="en-US" dirty="0" smtClean="0"/>
              <a:t> </a:t>
            </a:r>
            <a:r>
              <a:rPr lang="en-US" dirty="0" err="1" smtClean="0"/>
              <a:t>aan</a:t>
            </a:r>
            <a:r>
              <a:rPr lang="en-US" dirty="0" smtClean="0"/>
              <a:t>…</a:t>
            </a:r>
          </a:p>
        </p:txBody>
      </p:sp>
      <p:pic>
        <p:nvPicPr>
          <p:cNvPr id="8195" name="Picture 6" descr="jane1"/>
          <p:cNvPicPr>
            <a:picLocks noChangeAspect="1" noChangeArrowheads="1"/>
          </p:cNvPicPr>
          <p:nvPr/>
        </p:nvPicPr>
        <p:blipFill>
          <a:blip r:embed="rId3" cstate="print"/>
          <a:srcRect/>
          <a:stretch>
            <a:fillRect/>
          </a:stretch>
        </p:blipFill>
        <p:spPr bwMode="auto">
          <a:xfrm>
            <a:off x="1676400" y="2057400"/>
            <a:ext cx="2505075" cy="1827213"/>
          </a:xfrm>
          <a:prstGeom prst="rect">
            <a:avLst/>
          </a:prstGeom>
          <a:noFill/>
          <a:ln w="25400">
            <a:solidFill>
              <a:schemeClr val="bg2"/>
            </a:solidFill>
            <a:miter lim="800000"/>
            <a:headEnd/>
            <a:tailEnd/>
          </a:ln>
        </p:spPr>
      </p:pic>
      <p:pic>
        <p:nvPicPr>
          <p:cNvPr id="8196" name="Picture 7" descr="jane2"/>
          <p:cNvPicPr>
            <a:picLocks noChangeAspect="1" noChangeArrowheads="1"/>
          </p:cNvPicPr>
          <p:nvPr/>
        </p:nvPicPr>
        <p:blipFill>
          <a:blip r:embed="rId4" cstate="print"/>
          <a:srcRect/>
          <a:stretch>
            <a:fillRect/>
          </a:stretch>
        </p:blipFill>
        <p:spPr bwMode="auto">
          <a:xfrm>
            <a:off x="1676400" y="4267200"/>
            <a:ext cx="2505075" cy="1827213"/>
          </a:xfrm>
          <a:prstGeom prst="rect">
            <a:avLst/>
          </a:prstGeom>
          <a:noFill/>
          <a:ln w="25400">
            <a:solidFill>
              <a:schemeClr val="bg2"/>
            </a:solidFill>
            <a:miter lim="800000"/>
            <a:headEnd/>
            <a:tailEnd/>
          </a:ln>
        </p:spPr>
      </p:pic>
      <p:pic>
        <p:nvPicPr>
          <p:cNvPr id="8198" name="Picture 14" descr="Ap1"/>
          <p:cNvPicPr>
            <a:picLocks noChangeAspect="1" noChangeArrowheads="1"/>
          </p:cNvPicPr>
          <p:nvPr/>
        </p:nvPicPr>
        <p:blipFill>
          <a:blip r:embed="rId5" cstate="print"/>
          <a:srcRect/>
          <a:stretch>
            <a:fillRect/>
          </a:stretch>
        </p:blipFill>
        <p:spPr bwMode="auto">
          <a:xfrm>
            <a:off x="304800" y="2781300"/>
            <a:ext cx="1219200" cy="1096963"/>
          </a:xfrm>
          <a:prstGeom prst="rect">
            <a:avLst/>
          </a:prstGeom>
          <a:noFill/>
          <a:ln w="25400">
            <a:solidFill>
              <a:schemeClr val="bg2"/>
            </a:solidFill>
            <a:miter lim="800000"/>
            <a:headEnd/>
            <a:tailEnd/>
          </a:ln>
        </p:spPr>
      </p:pic>
      <p:pic>
        <p:nvPicPr>
          <p:cNvPr id="8199" name="Picture 15" descr="Ap2"/>
          <p:cNvPicPr>
            <a:picLocks noChangeAspect="1" noChangeArrowheads="1"/>
          </p:cNvPicPr>
          <p:nvPr/>
        </p:nvPicPr>
        <p:blipFill>
          <a:blip r:embed="rId6" cstate="print"/>
          <a:srcRect/>
          <a:stretch>
            <a:fillRect/>
          </a:stretch>
        </p:blipFill>
        <p:spPr bwMode="auto">
          <a:xfrm>
            <a:off x="304800" y="5029200"/>
            <a:ext cx="1219200" cy="1096963"/>
          </a:xfrm>
          <a:prstGeom prst="rect">
            <a:avLst/>
          </a:prstGeom>
          <a:noFill/>
          <a:ln w="25400">
            <a:solidFill>
              <a:schemeClr val="bg2"/>
            </a:solidFill>
            <a:miter lim="800000"/>
            <a:headEnd/>
            <a:tailEnd/>
          </a:ln>
        </p:spPr>
      </p:pic>
      <p:sp>
        <p:nvSpPr>
          <p:cNvPr id="8200" name="Text Box 17"/>
          <p:cNvSpPr txBox="1">
            <a:spLocks noChangeArrowheads="1"/>
          </p:cNvSpPr>
          <p:nvPr/>
        </p:nvSpPr>
        <p:spPr bwMode="auto">
          <a:xfrm>
            <a:off x="2432050" y="1579563"/>
            <a:ext cx="1219200" cy="396875"/>
          </a:xfrm>
          <a:prstGeom prst="rect">
            <a:avLst/>
          </a:prstGeom>
          <a:noFill/>
          <a:ln w="9525">
            <a:noFill/>
            <a:miter lim="800000"/>
            <a:headEnd/>
            <a:tailEnd/>
          </a:ln>
        </p:spPr>
        <p:txBody>
          <a:bodyPr>
            <a:spAutoFit/>
          </a:bodyPr>
          <a:lstStyle/>
          <a:p>
            <a:pPr>
              <a:spcBef>
                <a:spcPct val="50000"/>
              </a:spcBef>
            </a:pPr>
            <a:r>
              <a:rPr lang="en-US" sz="2000" b="1" dirty="0" err="1" smtClean="0">
                <a:solidFill>
                  <a:schemeClr val="bg1"/>
                </a:solidFill>
                <a:latin typeface="Helonia" pitchFamily="2" charset="0"/>
              </a:rPr>
              <a:t>Portret</a:t>
            </a:r>
            <a:endParaRPr lang="en-US" sz="2000" b="1" dirty="0">
              <a:solidFill>
                <a:schemeClr val="bg1"/>
              </a:solidFill>
              <a:latin typeface="Helonia" pitchFamily="2" charset="0"/>
            </a:endParaRPr>
          </a:p>
        </p:txBody>
      </p:sp>
      <p:sp>
        <p:nvSpPr>
          <p:cNvPr id="8201" name="Text Box 18"/>
          <p:cNvSpPr txBox="1">
            <a:spLocks noChangeArrowheads="1"/>
          </p:cNvSpPr>
          <p:nvPr/>
        </p:nvSpPr>
        <p:spPr bwMode="auto">
          <a:xfrm>
            <a:off x="5002213" y="1631950"/>
            <a:ext cx="1552575" cy="400110"/>
          </a:xfrm>
          <a:prstGeom prst="rect">
            <a:avLst/>
          </a:prstGeom>
          <a:noFill/>
          <a:ln w="9525">
            <a:noFill/>
            <a:miter lim="800000"/>
            <a:headEnd/>
            <a:tailEnd/>
          </a:ln>
        </p:spPr>
        <p:txBody>
          <a:bodyPr>
            <a:spAutoFit/>
          </a:bodyPr>
          <a:lstStyle/>
          <a:p>
            <a:pPr>
              <a:spcBef>
                <a:spcPct val="50000"/>
              </a:spcBef>
            </a:pPr>
            <a:r>
              <a:rPr lang="en-US" sz="2000" b="1" dirty="0" err="1" smtClean="0">
                <a:solidFill>
                  <a:schemeClr val="bg1"/>
                </a:solidFill>
                <a:latin typeface="Helonia" pitchFamily="2" charset="0"/>
              </a:rPr>
              <a:t>Landschap</a:t>
            </a:r>
            <a:endParaRPr lang="en-US" sz="2000" b="1" dirty="0">
              <a:solidFill>
                <a:schemeClr val="bg1"/>
              </a:solidFill>
              <a:latin typeface="Helonia" pitchFamily="2" charset="0"/>
            </a:endParaRPr>
          </a:p>
        </p:txBody>
      </p:sp>
      <p:sp>
        <p:nvSpPr>
          <p:cNvPr id="8203" name="Text Box 20"/>
          <p:cNvSpPr txBox="1">
            <a:spLocks noChangeArrowheads="1"/>
          </p:cNvSpPr>
          <p:nvPr/>
        </p:nvSpPr>
        <p:spPr bwMode="auto">
          <a:xfrm>
            <a:off x="228600" y="2019300"/>
            <a:ext cx="1511300" cy="707886"/>
          </a:xfrm>
          <a:prstGeom prst="rect">
            <a:avLst/>
          </a:prstGeom>
          <a:noFill/>
          <a:ln w="9525">
            <a:noFill/>
            <a:miter lim="800000"/>
            <a:headEnd/>
            <a:tailEnd/>
          </a:ln>
        </p:spPr>
        <p:txBody>
          <a:bodyPr wrap="square">
            <a:spAutoFit/>
          </a:bodyPr>
          <a:lstStyle/>
          <a:p>
            <a:pPr>
              <a:spcBef>
                <a:spcPct val="50000"/>
              </a:spcBef>
            </a:pPr>
            <a:r>
              <a:rPr lang="en-US" sz="2000" b="1" dirty="0" err="1" smtClean="0">
                <a:solidFill>
                  <a:schemeClr val="bg1"/>
                </a:solidFill>
                <a:latin typeface="Helonia" pitchFamily="2" charset="0"/>
              </a:rPr>
              <a:t>Groot</a:t>
            </a:r>
            <a:r>
              <a:rPr lang="en-US" sz="2000" b="1" dirty="0" smtClean="0">
                <a:solidFill>
                  <a:schemeClr val="bg1"/>
                </a:solidFill>
                <a:latin typeface="Helonia" pitchFamily="2" charset="0"/>
              </a:rPr>
              <a:t> </a:t>
            </a:r>
            <a:r>
              <a:rPr lang="en-US" sz="2000" b="1" dirty="0" err="1" smtClean="0">
                <a:solidFill>
                  <a:schemeClr val="bg1"/>
                </a:solidFill>
                <a:latin typeface="Helonia" pitchFamily="2" charset="0"/>
              </a:rPr>
              <a:t>diafragma</a:t>
            </a:r>
            <a:endParaRPr lang="en-US" sz="2000" b="1" dirty="0">
              <a:solidFill>
                <a:schemeClr val="bg1"/>
              </a:solidFill>
              <a:latin typeface="Helonia" pitchFamily="2" charset="0"/>
            </a:endParaRPr>
          </a:p>
        </p:txBody>
      </p:sp>
      <p:sp>
        <p:nvSpPr>
          <p:cNvPr id="8204" name="Text Box 21"/>
          <p:cNvSpPr txBox="1">
            <a:spLocks noChangeArrowheads="1"/>
          </p:cNvSpPr>
          <p:nvPr/>
        </p:nvSpPr>
        <p:spPr bwMode="auto">
          <a:xfrm>
            <a:off x="571500" y="1181100"/>
            <a:ext cx="3530600" cy="457200"/>
          </a:xfrm>
          <a:prstGeom prst="rect">
            <a:avLst/>
          </a:prstGeom>
          <a:noFill/>
          <a:ln w="9525">
            <a:noFill/>
            <a:miter lim="800000"/>
            <a:headEnd/>
            <a:tailEnd/>
          </a:ln>
        </p:spPr>
        <p:txBody>
          <a:bodyPr>
            <a:spAutoFit/>
          </a:bodyPr>
          <a:lstStyle/>
          <a:p>
            <a:pPr>
              <a:spcBef>
                <a:spcPct val="50000"/>
              </a:spcBef>
            </a:pPr>
            <a:r>
              <a:rPr lang="en-US" b="1" dirty="0" smtClean="0">
                <a:solidFill>
                  <a:srgbClr val="CC6600"/>
                </a:solidFill>
                <a:latin typeface="Helonia" pitchFamily="2" charset="0"/>
              </a:rPr>
              <a:t>.. </a:t>
            </a:r>
            <a:r>
              <a:rPr lang="en-US" b="1" dirty="0" err="1" smtClean="0">
                <a:solidFill>
                  <a:srgbClr val="CC6600"/>
                </a:solidFill>
                <a:latin typeface="Helonia" pitchFamily="2" charset="0"/>
              </a:rPr>
              <a:t>diafragma</a:t>
            </a:r>
            <a:endParaRPr lang="en-US" b="1" dirty="0">
              <a:solidFill>
                <a:srgbClr val="CC6600"/>
              </a:solidFill>
              <a:latin typeface="Helonia" pitchFamily="2" charset="0"/>
            </a:endParaRPr>
          </a:p>
        </p:txBody>
      </p:sp>
      <p:pic>
        <p:nvPicPr>
          <p:cNvPr id="8205" name="Picture 29" descr="landscape3"/>
          <p:cNvPicPr>
            <a:picLocks noChangeAspect="1" noChangeArrowheads="1"/>
          </p:cNvPicPr>
          <p:nvPr/>
        </p:nvPicPr>
        <p:blipFill>
          <a:blip r:embed="rId7" cstate="print"/>
          <a:srcRect/>
          <a:stretch>
            <a:fillRect/>
          </a:stretch>
        </p:blipFill>
        <p:spPr bwMode="auto">
          <a:xfrm>
            <a:off x="4381500" y="4267200"/>
            <a:ext cx="2505075" cy="1827212"/>
          </a:xfrm>
          <a:prstGeom prst="rect">
            <a:avLst/>
          </a:prstGeom>
          <a:noFill/>
          <a:ln w="25400">
            <a:solidFill>
              <a:schemeClr val="bg2"/>
            </a:solidFill>
            <a:miter lim="800000"/>
            <a:headEnd/>
            <a:tailEnd/>
          </a:ln>
        </p:spPr>
      </p:pic>
      <p:pic>
        <p:nvPicPr>
          <p:cNvPr id="8206" name="Picture 30" descr="landscape4"/>
          <p:cNvPicPr>
            <a:picLocks noChangeAspect="1" noChangeArrowheads="1"/>
          </p:cNvPicPr>
          <p:nvPr/>
        </p:nvPicPr>
        <p:blipFill>
          <a:blip r:embed="rId8" cstate="print"/>
          <a:srcRect/>
          <a:stretch>
            <a:fillRect/>
          </a:stretch>
        </p:blipFill>
        <p:spPr bwMode="auto">
          <a:xfrm>
            <a:off x="4381500" y="2057400"/>
            <a:ext cx="2505075" cy="1827213"/>
          </a:xfrm>
          <a:prstGeom prst="rect">
            <a:avLst/>
          </a:prstGeom>
          <a:noFill/>
          <a:ln w="25400">
            <a:solidFill>
              <a:schemeClr val="bg2"/>
            </a:solidFill>
            <a:miter lim="800000"/>
            <a:headEnd/>
            <a:tailEnd/>
          </a:ln>
        </p:spPr>
      </p:pic>
      <p:sp>
        <p:nvSpPr>
          <p:cNvPr id="8207" name="Text Box 20"/>
          <p:cNvSpPr txBox="1">
            <a:spLocks noChangeArrowheads="1"/>
          </p:cNvSpPr>
          <p:nvPr/>
        </p:nvSpPr>
        <p:spPr bwMode="auto">
          <a:xfrm>
            <a:off x="6934200" y="1981200"/>
            <a:ext cx="2209800" cy="707886"/>
          </a:xfrm>
          <a:prstGeom prst="rect">
            <a:avLst/>
          </a:prstGeom>
          <a:noFill/>
          <a:ln w="9525">
            <a:noFill/>
            <a:miter lim="800000"/>
            <a:headEnd/>
            <a:tailEnd/>
          </a:ln>
        </p:spPr>
        <p:txBody>
          <a:bodyPr wrap="square">
            <a:spAutoFit/>
          </a:bodyPr>
          <a:lstStyle/>
          <a:p>
            <a:pPr>
              <a:spcBef>
                <a:spcPct val="50000"/>
              </a:spcBef>
            </a:pPr>
            <a:r>
              <a:rPr lang="en-US" sz="2000" b="1" dirty="0" err="1" smtClean="0">
                <a:solidFill>
                  <a:schemeClr val="bg1"/>
                </a:solidFill>
                <a:latin typeface="Helonia" pitchFamily="2" charset="0"/>
              </a:rPr>
              <a:t>Kleine</a:t>
            </a:r>
            <a:r>
              <a:rPr lang="en-US" sz="2000" b="1" dirty="0" smtClean="0">
                <a:solidFill>
                  <a:schemeClr val="bg1"/>
                </a:solidFill>
                <a:latin typeface="Helonia" pitchFamily="2" charset="0"/>
              </a:rPr>
              <a:t/>
            </a:r>
            <a:br>
              <a:rPr lang="en-US" sz="2000" b="1" dirty="0" smtClean="0">
                <a:solidFill>
                  <a:schemeClr val="bg1"/>
                </a:solidFill>
                <a:latin typeface="Helonia" pitchFamily="2" charset="0"/>
              </a:rPr>
            </a:br>
            <a:r>
              <a:rPr lang="en-US" sz="2000" b="1" dirty="0" err="1" smtClean="0">
                <a:solidFill>
                  <a:schemeClr val="bg1"/>
                </a:solidFill>
                <a:latin typeface="Helonia" pitchFamily="2" charset="0"/>
              </a:rPr>
              <a:t>scherpte-diepte</a:t>
            </a:r>
            <a:endParaRPr lang="en-US" sz="2000" b="1" dirty="0">
              <a:solidFill>
                <a:schemeClr val="bg1"/>
              </a:solidFill>
              <a:latin typeface="Helonia" pitchFamily="2" charset="0"/>
            </a:endParaRPr>
          </a:p>
        </p:txBody>
      </p:sp>
      <p:sp>
        <p:nvSpPr>
          <p:cNvPr id="17" name="Text Box 20"/>
          <p:cNvSpPr txBox="1">
            <a:spLocks noChangeArrowheads="1"/>
          </p:cNvSpPr>
          <p:nvPr/>
        </p:nvSpPr>
        <p:spPr bwMode="auto">
          <a:xfrm>
            <a:off x="6934200" y="4191000"/>
            <a:ext cx="2209800" cy="707886"/>
          </a:xfrm>
          <a:prstGeom prst="rect">
            <a:avLst/>
          </a:prstGeom>
          <a:noFill/>
          <a:ln w="9525">
            <a:noFill/>
            <a:miter lim="800000"/>
            <a:headEnd/>
            <a:tailEnd/>
          </a:ln>
        </p:spPr>
        <p:txBody>
          <a:bodyPr wrap="square">
            <a:spAutoFit/>
          </a:bodyPr>
          <a:lstStyle/>
          <a:p>
            <a:pPr>
              <a:spcBef>
                <a:spcPct val="50000"/>
              </a:spcBef>
            </a:pPr>
            <a:r>
              <a:rPr lang="en-US" sz="2000" b="1" dirty="0" smtClean="0">
                <a:solidFill>
                  <a:schemeClr val="bg1"/>
                </a:solidFill>
                <a:latin typeface="Helonia" pitchFamily="2" charset="0"/>
              </a:rPr>
              <a:t>Grote</a:t>
            </a:r>
            <a:br>
              <a:rPr lang="en-US" sz="2000" b="1" dirty="0" smtClean="0">
                <a:solidFill>
                  <a:schemeClr val="bg1"/>
                </a:solidFill>
                <a:latin typeface="Helonia" pitchFamily="2" charset="0"/>
              </a:rPr>
            </a:br>
            <a:r>
              <a:rPr lang="en-US" sz="2000" b="1" dirty="0" err="1" smtClean="0">
                <a:solidFill>
                  <a:schemeClr val="bg1"/>
                </a:solidFill>
                <a:latin typeface="Helonia" pitchFamily="2" charset="0"/>
              </a:rPr>
              <a:t>scherpte-diepte</a:t>
            </a:r>
            <a:endParaRPr lang="en-US" sz="2000" b="1" dirty="0">
              <a:solidFill>
                <a:schemeClr val="bg1"/>
              </a:solidFill>
              <a:latin typeface="Helonia" pitchFamily="2" charset="0"/>
            </a:endParaRPr>
          </a:p>
        </p:txBody>
      </p:sp>
      <p:sp>
        <p:nvSpPr>
          <p:cNvPr id="18" name="Text Box 20"/>
          <p:cNvSpPr txBox="1">
            <a:spLocks noChangeArrowheads="1"/>
          </p:cNvSpPr>
          <p:nvPr/>
        </p:nvSpPr>
        <p:spPr bwMode="auto">
          <a:xfrm>
            <a:off x="266700" y="4229100"/>
            <a:ext cx="1511300" cy="707886"/>
          </a:xfrm>
          <a:prstGeom prst="rect">
            <a:avLst/>
          </a:prstGeom>
          <a:noFill/>
          <a:ln w="9525">
            <a:noFill/>
            <a:miter lim="800000"/>
            <a:headEnd/>
            <a:tailEnd/>
          </a:ln>
        </p:spPr>
        <p:txBody>
          <a:bodyPr wrap="square">
            <a:spAutoFit/>
          </a:bodyPr>
          <a:lstStyle/>
          <a:p>
            <a:pPr>
              <a:spcBef>
                <a:spcPct val="50000"/>
              </a:spcBef>
            </a:pPr>
            <a:r>
              <a:rPr lang="en-US" sz="2000" b="1" dirty="0" smtClean="0">
                <a:solidFill>
                  <a:schemeClr val="bg1"/>
                </a:solidFill>
                <a:latin typeface="Helonia" pitchFamily="2" charset="0"/>
              </a:rPr>
              <a:t>Klein </a:t>
            </a:r>
            <a:r>
              <a:rPr lang="en-US" sz="2000" b="1" dirty="0" err="1" smtClean="0">
                <a:solidFill>
                  <a:schemeClr val="bg1"/>
                </a:solidFill>
                <a:latin typeface="Helonia" pitchFamily="2" charset="0"/>
              </a:rPr>
              <a:t>diafragma</a:t>
            </a:r>
            <a:endParaRPr lang="en-US" sz="2000" b="1" dirty="0">
              <a:solidFill>
                <a:schemeClr val="bg1"/>
              </a:solidFill>
              <a:latin typeface="Heloni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152400"/>
            <a:ext cx="8420100" cy="762000"/>
          </a:xfrm>
        </p:spPr>
        <p:txBody>
          <a:bodyPr/>
          <a:lstStyle/>
          <a:p>
            <a:pPr eaLnBrk="1" hangingPunct="1"/>
            <a:r>
              <a:rPr lang="en-US" dirty="0" smtClean="0"/>
              <a:t>Effect van </a:t>
            </a:r>
            <a:r>
              <a:rPr lang="en-US" dirty="0" err="1" smtClean="0"/>
              <a:t>veranderingen</a:t>
            </a:r>
            <a:r>
              <a:rPr lang="en-US" dirty="0" smtClean="0"/>
              <a:t> </a:t>
            </a:r>
            <a:r>
              <a:rPr lang="en-US" dirty="0" err="1" smtClean="0"/>
              <a:t>aan</a:t>
            </a:r>
            <a:r>
              <a:rPr lang="en-US" dirty="0" smtClean="0"/>
              <a:t>…</a:t>
            </a:r>
          </a:p>
        </p:txBody>
      </p:sp>
      <p:pic>
        <p:nvPicPr>
          <p:cNvPr id="22" name="Picture 21" descr="IMG_1761-10-900x600.jpg"/>
          <p:cNvPicPr>
            <a:picLocks noChangeAspect="1"/>
          </p:cNvPicPr>
          <p:nvPr/>
        </p:nvPicPr>
        <p:blipFill>
          <a:blip r:embed="rId3" cstate="print"/>
          <a:stretch>
            <a:fillRect/>
          </a:stretch>
        </p:blipFill>
        <p:spPr>
          <a:xfrm>
            <a:off x="1257300" y="1714500"/>
            <a:ext cx="6248400" cy="4165600"/>
          </a:xfrm>
          <a:prstGeom prst="rect">
            <a:avLst/>
          </a:prstGeom>
        </p:spPr>
      </p:pic>
      <p:pic>
        <p:nvPicPr>
          <p:cNvPr id="23" name="Picture 22" descr="IMG_1763-10-900x600.jpg"/>
          <p:cNvPicPr>
            <a:picLocks noChangeAspect="1"/>
          </p:cNvPicPr>
          <p:nvPr/>
        </p:nvPicPr>
        <p:blipFill>
          <a:blip r:embed="rId4" cstate="print"/>
          <a:stretch>
            <a:fillRect/>
          </a:stretch>
        </p:blipFill>
        <p:spPr>
          <a:xfrm>
            <a:off x="1257300" y="1714500"/>
            <a:ext cx="6247800" cy="4165200"/>
          </a:xfrm>
          <a:prstGeom prst="rect">
            <a:avLst/>
          </a:prstGeom>
        </p:spPr>
      </p:pic>
      <p:pic>
        <p:nvPicPr>
          <p:cNvPr id="24" name="Picture 23" descr="IMG_1765-10-900x600.jpg"/>
          <p:cNvPicPr>
            <a:picLocks noChangeAspect="1"/>
          </p:cNvPicPr>
          <p:nvPr/>
        </p:nvPicPr>
        <p:blipFill>
          <a:blip r:embed="rId5" cstate="print"/>
          <a:stretch>
            <a:fillRect/>
          </a:stretch>
        </p:blipFill>
        <p:spPr>
          <a:xfrm>
            <a:off x="1257300" y="1714500"/>
            <a:ext cx="6248400" cy="4165600"/>
          </a:xfrm>
          <a:prstGeom prst="rect">
            <a:avLst/>
          </a:prstGeom>
        </p:spPr>
      </p:pic>
      <p:pic>
        <p:nvPicPr>
          <p:cNvPr id="25" name="Picture 24" descr="IMG_1769-10-900x600.jpg"/>
          <p:cNvPicPr>
            <a:picLocks noChangeAspect="1"/>
          </p:cNvPicPr>
          <p:nvPr/>
        </p:nvPicPr>
        <p:blipFill>
          <a:blip r:embed="rId6" cstate="print"/>
          <a:stretch>
            <a:fillRect/>
          </a:stretch>
        </p:blipFill>
        <p:spPr>
          <a:xfrm>
            <a:off x="1257300" y="1714500"/>
            <a:ext cx="6247800" cy="4165200"/>
          </a:xfrm>
          <a:prstGeom prst="rect">
            <a:avLst/>
          </a:prstGeom>
        </p:spPr>
      </p:pic>
      <p:pic>
        <p:nvPicPr>
          <p:cNvPr id="26" name="Picture 25" descr="IMG_1771-10-900x600.jpg"/>
          <p:cNvPicPr>
            <a:picLocks noChangeAspect="1"/>
          </p:cNvPicPr>
          <p:nvPr/>
        </p:nvPicPr>
        <p:blipFill>
          <a:blip r:embed="rId7" cstate="print"/>
          <a:stretch>
            <a:fillRect/>
          </a:stretch>
        </p:blipFill>
        <p:spPr>
          <a:xfrm>
            <a:off x="1257300" y="1714500"/>
            <a:ext cx="6247800" cy="4165200"/>
          </a:xfrm>
          <a:prstGeom prst="rect">
            <a:avLst/>
          </a:prstGeom>
        </p:spPr>
      </p:pic>
      <p:sp>
        <p:nvSpPr>
          <p:cNvPr id="9" name="Text Box 21"/>
          <p:cNvSpPr txBox="1">
            <a:spLocks noChangeArrowheads="1"/>
          </p:cNvSpPr>
          <p:nvPr/>
        </p:nvSpPr>
        <p:spPr bwMode="auto">
          <a:xfrm>
            <a:off x="533400" y="1143000"/>
            <a:ext cx="3530600" cy="457200"/>
          </a:xfrm>
          <a:prstGeom prst="rect">
            <a:avLst/>
          </a:prstGeom>
          <a:noFill/>
          <a:ln w="9525">
            <a:noFill/>
            <a:miter lim="800000"/>
            <a:headEnd/>
            <a:tailEnd/>
          </a:ln>
        </p:spPr>
        <p:txBody>
          <a:bodyPr>
            <a:spAutoFit/>
          </a:bodyPr>
          <a:lstStyle/>
          <a:p>
            <a:pPr>
              <a:spcBef>
                <a:spcPct val="50000"/>
              </a:spcBef>
            </a:pPr>
            <a:r>
              <a:rPr lang="en-US" b="1" dirty="0" smtClean="0">
                <a:solidFill>
                  <a:srgbClr val="CC6600"/>
                </a:solidFill>
                <a:latin typeface="Helonia" pitchFamily="2" charset="0"/>
              </a:rPr>
              <a:t>.. </a:t>
            </a:r>
            <a:r>
              <a:rPr lang="en-US" b="1" dirty="0" err="1" smtClean="0">
                <a:solidFill>
                  <a:srgbClr val="CC6600"/>
                </a:solidFill>
                <a:latin typeface="Helonia" pitchFamily="2" charset="0"/>
              </a:rPr>
              <a:t>sluitertijd</a:t>
            </a:r>
            <a:endParaRPr lang="en-US" b="1" dirty="0">
              <a:solidFill>
                <a:srgbClr val="CC6600"/>
              </a:solidFill>
              <a:latin typeface="Heloni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152400"/>
            <a:ext cx="8420100" cy="762000"/>
          </a:xfrm>
        </p:spPr>
        <p:txBody>
          <a:bodyPr/>
          <a:lstStyle/>
          <a:p>
            <a:pPr eaLnBrk="1" hangingPunct="1"/>
            <a:r>
              <a:rPr lang="en-US" dirty="0" smtClean="0"/>
              <a:t>Effect van </a:t>
            </a:r>
            <a:r>
              <a:rPr lang="en-US" dirty="0" err="1" smtClean="0"/>
              <a:t>veranderingen</a:t>
            </a:r>
            <a:r>
              <a:rPr lang="en-US" dirty="0" smtClean="0"/>
              <a:t> </a:t>
            </a:r>
            <a:r>
              <a:rPr lang="en-US" dirty="0" err="1" smtClean="0"/>
              <a:t>aan</a:t>
            </a:r>
            <a:r>
              <a:rPr lang="en-US" dirty="0" smtClean="0"/>
              <a:t>…</a:t>
            </a:r>
          </a:p>
        </p:txBody>
      </p:sp>
      <p:sp>
        <p:nvSpPr>
          <p:cNvPr id="9" name="Text Box 21"/>
          <p:cNvSpPr txBox="1">
            <a:spLocks noChangeArrowheads="1"/>
          </p:cNvSpPr>
          <p:nvPr/>
        </p:nvSpPr>
        <p:spPr bwMode="auto">
          <a:xfrm>
            <a:off x="533400" y="1143000"/>
            <a:ext cx="3530600" cy="457200"/>
          </a:xfrm>
          <a:prstGeom prst="rect">
            <a:avLst/>
          </a:prstGeom>
          <a:noFill/>
          <a:ln w="9525">
            <a:noFill/>
            <a:miter lim="800000"/>
            <a:headEnd/>
            <a:tailEnd/>
          </a:ln>
        </p:spPr>
        <p:txBody>
          <a:bodyPr>
            <a:spAutoFit/>
          </a:bodyPr>
          <a:lstStyle/>
          <a:p>
            <a:pPr>
              <a:spcBef>
                <a:spcPct val="50000"/>
              </a:spcBef>
            </a:pPr>
            <a:r>
              <a:rPr lang="en-US" b="1" dirty="0" smtClean="0">
                <a:solidFill>
                  <a:srgbClr val="CC6600"/>
                </a:solidFill>
                <a:latin typeface="Helonia" pitchFamily="2" charset="0"/>
              </a:rPr>
              <a:t>.. ISO</a:t>
            </a:r>
            <a:endParaRPr lang="en-US" b="1" dirty="0">
              <a:solidFill>
                <a:srgbClr val="CC6600"/>
              </a:solidFill>
              <a:latin typeface="Helonia" pitchFamily="2" charset="0"/>
            </a:endParaRPr>
          </a:p>
        </p:txBody>
      </p:sp>
      <p:pic>
        <p:nvPicPr>
          <p:cNvPr id="10" name="Picture 9" descr="iso_100_normal.jpg"/>
          <p:cNvPicPr>
            <a:picLocks noChangeAspect="1"/>
          </p:cNvPicPr>
          <p:nvPr/>
        </p:nvPicPr>
        <p:blipFill>
          <a:blip r:embed="rId3" cstate="print"/>
          <a:stretch>
            <a:fillRect/>
          </a:stretch>
        </p:blipFill>
        <p:spPr>
          <a:xfrm>
            <a:off x="2057400" y="1866900"/>
            <a:ext cx="3314700" cy="2209800"/>
          </a:xfrm>
          <a:prstGeom prst="rect">
            <a:avLst/>
          </a:prstGeom>
        </p:spPr>
      </p:pic>
      <p:pic>
        <p:nvPicPr>
          <p:cNvPr id="11" name="Picture 10" descr="iso_100_zoom.jpg"/>
          <p:cNvPicPr>
            <a:picLocks noChangeAspect="1"/>
          </p:cNvPicPr>
          <p:nvPr/>
        </p:nvPicPr>
        <p:blipFill>
          <a:blip r:embed="rId4" cstate="print"/>
          <a:stretch>
            <a:fillRect/>
          </a:stretch>
        </p:blipFill>
        <p:spPr>
          <a:xfrm>
            <a:off x="5448300" y="1866900"/>
            <a:ext cx="3314700" cy="2209800"/>
          </a:xfrm>
          <a:prstGeom prst="rect">
            <a:avLst/>
          </a:prstGeom>
        </p:spPr>
      </p:pic>
      <p:sp>
        <p:nvSpPr>
          <p:cNvPr id="12" name="Text Box 20"/>
          <p:cNvSpPr txBox="1">
            <a:spLocks noChangeArrowheads="1"/>
          </p:cNvSpPr>
          <p:nvPr/>
        </p:nvSpPr>
        <p:spPr bwMode="auto">
          <a:xfrm>
            <a:off x="533400" y="1866900"/>
            <a:ext cx="1511300" cy="400110"/>
          </a:xfrm>
          <a:prstGeom prst="rect">
            <a:avLst/>
          </a:prstGeom>
          <a:noFill/>
          <a:ln w="9525">
            <a:noFill/>
            <a:miter lim="800000"/>
            <a:headEnd/>
            <a:tailEnd/>
          </a:ln>
        </p:spPr>
        <p:txBody>
          <a:bodyPr wrap="square">
            <a:spAutoFit/>
          </a:bodyPr>
          <a:lstStyle/>
          <a:p>
            <a:pPr>
              <a:spcBef>
                <a:spcPct val="50000"/>
              </a:spcBef>
            </a:pPr>
            <a:r>
              <a:rPr lang="en-US" sz="2000" b="1" dirty="0" smtClean="0">
                <a:solidFill>
                  <a:schemeClr val="bg1"/>
                </a:solidFill>
                <a:latin typeface="Helonia" pitchFamily="2" charset="0"/>
              </a:rPr>
              <a:t>ISO 100</a:t>
            </a:r>
            <a:endParaRPr lang="en-US" sz="2000" b="1" dirty="0">
              <a:solidFill>
                <a:schemeClr val="bg1"/>
              </a:solidFill>
              <a:latin typeface="Helonia" pitchFamily="2" charset="0"/>
            </a:endParaRPr>
          </a:p>
        </p:txBody>
      </p:sp>
      <p:pic>
        <p:nvPicPr>
          <p:cNvPr id="13" name="Picture 12" descr="iso_1600_normal.jpg"/>
          <p:cNvPicPr>
            <a:picLocks noChangeAspect="1"/>
          </p:cNvPicPr>
          <p:nvPr/>
        </p:nvPicPr>
        <p:blipFill>
          <a:blip r:embed="rId5" cstate="print"/>
          <a:stretch>
            <a:fillRect/>
          </a:stretch>
        </p:blipFill>
        <p:spPr>
          <a:xfrm>
            <a:off x="2057400" y="4191000"/>
            <a:ext cx="3314700" cy="2209800"/>
          </a:xfrm>
          <a:prstGeom prst="rect">
            <a:avLst/>
          </a:prstGeom>
        </p:spPr>
      </p:pic>
      <p:pic>
        <p:nvPicPr>
          <p:cNvPr id="14" name="Picture 13" descr="iso_1600_zoom.jpg"/>
          <p:cNvPicPr>
            <a:picLocks noChangeAspect="1"/>
          </p:cNvPicPr>
          <p:nvPr/>
        </p:nvPicPr>
        <p:blipFill>
          <a:blip r:embed="rId6" cstate="print"/>
          <a:stretch>
            <a:fillRect/>
          </a:stretch>
        </p:blipFill>
        <p:spPr>
          <a:xfrm>
            <a:off x="5448300" y="4191000"/>
            <a:ext cx="3314700" cy="2209800"/>
          </a:xfrm>
          <a:prstGeom prst="rect">
            <a:avLst/>
          </a:prstGeom>
        </p:spPr>
      </p:pic>
      <p:sp>
        <p:nvSpPr>
          <p:cNvPr id="15" name="Text Box 20"/>
          <p:cNvSpPr txBox="1">
            <a:spLocks noChangeArrowheads="1"/>
          </p:cNvSpPr>
          <p:nvPr/>
        </p:nvSpPr>
        <p:spPr bwMode="auto">
          <a:xfrm>
            <a:off x="533400" y="4191000"/>
            <a:ext cx="1511300" cy="400110"/>
          </a:xfrm>
          <a:prstGeom prst="rect">
            <a:avLst/>
          </a:prstGeom>
          <a:noFill/>
          <a:ln w="9525">
            <a:noFill/>
            <a:miter lim="800000"/>
            <a:headEnd/>
            <a:tailEnd/>
          </a:ln>
        </p:spPr>
        <p:txBody>
          <a:bodyPr wrap="square">
            <a:spAutoFit/>
          </a:bodyPr>
          <a:lstStyle/>
          <a:p>
            <a:pPr>
              <a:spcBef>
                <a:spcPct val="50000"/>
              </a:spcBef>
            </a:pPr>
            <a:r>
              <a:rPr lang="en-US" sz="2000" b="1" dirty="0" smtClean="0">
                <a:solidFill>
                  <a:schemeClr val="bg1"/>
                </a:solidFill>
                <a:latin typeface="Helonia" pitchFamily="2" charset="0"/>
              </a:rPr>
              <a:t>ISO 1600</a:t>
            </a:r>
            <a:endParaRPr lang="en-US" sz="2000" b="1" dirty="0">
              <a:solidFill>
                <a:schemeClr val="bg1"/>
              </a:solidFill>
              <a:latin typeface="Heloni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152400"/>
            <a:ext cx="8420100" cy="762000"/>
          </a:xfrm>
        </p:spPr>
        <p:txBody>
          <a:bodyPr/>
          <a:lstStyle/>
          <a:p>
            <a:pPr eaLnBrk="1" hangingPunct="1"/>
            <a:r>
              <a:rPr lang="en-US" dirty="0" smtClean="0"/>
              <a:t>Effect van </a:t>
            </a:r>
            <a:r>
              <a:rPr lang="en-US" dirty="0" err="1" smtClean="0"/>
              <a:t>veranderingen</a:t>
            </a:r>
            <a:r>
              <a:rPr lang="en-US" dirty="0" smtClean="0"/>
              <a:t> </a:t>
            </a:r>
            <a:r>
              <a:rPr lang="en-US" dirty="0" err="1" smtClean="0"/>
              <a:t>aan</a:t>
            </a:r>
            <a:r>
              <a:rPr lang="en-US" dirty="0" smtClean="0"/>
              <a:t>…</a:t>
            </a:r>
          </a:p>
        </p:txBody>
      </p:sp>
      <p:sp>
        <p:nvSpPr>
          <p:cNvPr id="8204" name="Text Box 21"/>
          <p:cNvSpPr txBox="1">
            <a:spLocks noChangeArrowheads="1"/>
          </p:cNvSpPr>
          <p:nvPr/>
        </p:nvSpPr>
        <p:spPr bwMode="auto">
          <a:xfrm>
            <a:off x="571500" y="1181100"/>
            <a:ext cx="3530600" cy="457200"/>
          </a:xfrm>
          <a:prstGeom prst="rect">
            <a:avLst/>
          </a:prstGeom>
          <a:noFill/>
          <a:ln w="9525">
            <a:noFill/>
            <a:miter lim="800000"/>
            <a:headEnd/>
            <a:tailEnd/>
          </a:ln>
        </p:spPr>
        <p:txBody>
          <a:bodyPr>
            <a:spAutoFit/>
          </a:bodyPr>
          <a:lstStyle/>
          <a:p>
            <a:pPr>
              <a:spcBef>
                <a:spcPct val="50000"/>
              </a:spcBef>
            </a:pPr>
            <a:r>
              <a:rPr lang="en-US" b="1" dirty="0" smtClean="0">
                <a:solidFill>
                  <a:srgbClr val="CC6600"/>
                </a:solidFill>
                <a:latin typeface="Helonia" pitchFamily="2" charset="0"/>
              </a:rPr>
              <a:t>.. Camera simulator</a:t>
            </a:r>
            <a:endParaRPr lang="en-US" b="1" dirty="0">
              <a:solidFill>
                <a:srgbClr val="CC6600"/>
              </a:solidFill>
              <a:latin typeface="Helonia" pitchFamily="2" charset="0"/>
            </a:endParaRPr>
          </a:p>
        </p:txBody>
      </p:sp>
    </p:spTree>
    <p:controls>
      <p:control spid="1028" name="ShockwaveFlash1" r:id="rId2" imgW="7874107" imgH="4186490"/>
    </p:controls>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onia"/>
        <a:ea typeface=""/>
        <a:cs typeface=""/>
      </a:majorFont>
      <a:minorFont>
        <a:latin typeface="Helon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ajan Pro" pitchFamily="18"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ajan Pro"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9576</TotalTime>
  <Words>646</Words>
  <Application>Microsoft Office PowerPoint</Application>
  <PresentationFormat>On-screen Show (4:3)</PresentationFormat>
  <Paragraphs>117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Objectieven en hun werking</vt:lpstr>
      <vt:lpstr>Agenda</vt:lpstr>
      <vt:lpstr>Werking van een objectief</vt:lpstr>
      <vt:lpstr>Werking van een objectief</vt:lpstr>
      <vt:lpstr>Werking van een objectief</vt:lpstr>
      <vt:lpstr>Effect van veranderingen aan…</vt:lpstr>
      <vt:lpstr>Effect van veranderingen aan…</vt:lpstr>
      <vt:lpstr>Effect van veranderingen aan…</vt:lpstr>
      <vt:lpstr>Effect van veranderingen aan…</vt:lpstr>
      <vt:lpstr>Belichtingsdriehoek</vt:lpstr>
      <vt:lpstr>Lenzen bij FX en DX camera’s</vt:lpstr>
      <vt:lpstr>Lenzen bij FX en DX camera’s</vt:lpstr>
      <vt:lpstr>Lenzen bij FX en DX camera’s</vt:lpstr>
      <vt:lpstr>Goede of een ‘slechte’ lens</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Claassen, Marcel</cp:lastModifiedBy>
  <cp:revision>2405</cp:revision>
  <dcterms:created xsi:type="dcterms:W3CDTF">1601-01-01T00:00:00Z</dcterms:created>
  <dcterms:modified xsi:type="dcterms:W3CDTF">2010-05-20T11:10:30Z</dcterms:modified>
</cp:coreProperties>
</file>